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84" r:id="rId5"/>
    <p:sldId id="277" r:id="rId6"/>
    <p:sldId id="286" r:id="rId7"/>
    <p:sldId id="287" r:id="rId8"/>
    <p:sldId id="278" r:id="rId9"/>
    <p:sldId id="288" r:id="rId10"/>
    <p:sldId id="279" r:id="rId11"/>
    <p:sldId id="282" r:id="rId12"/>
    <p:sldId id="289" r:id="rId13"/>
    <p:sldId id="290" r:id="rId14"/>
    <p:sldId id="276" r:id="rId15"/>
    <p:sldId id="259" r:id="rId16"/>
    <p:sldId id="264" r:id="rId17"/>
    <p:sldId id="260" r:id="rId18"/>
    <p:sldId id="265" r:id="rId19"/>
    <p:sldId id="263" r:id="rId20"/>
    <p:sldId id="266" r:id="rId21"/>
    <p:sldId id="267" r:id="rId22"/>
    <p:sldId id="268" r:id="rId23"/>
    <p:sldId id="261" r:id="rId24"/>
    <p:sldId id="275" r:id="rId25"/>
    <p:sldId id="269" r:id="rId26"/>
    <p:sldId id="274" r:id="rId27"/>
    <p:sldId id="270" r:id="rId28"/>
    <p:sldId id="273" r:id="rId29"/>
    <p:sldId id="271" r:id="rId30"/>
    <p:sldId id="272" r:id="rId31"/>
    <p:sldId id="285" r:id="rId32"/>
    <p:sldId id="280" r:id="rId33"/>
    <p:sldId id="283" r:id="rId34"/>
  </p:sldIdLst>
  <p:sldSz cx="12192000" cy="6858000"/>
  <p:notesSz cx="6858000" cy="9144000"/>
  <p:embeddedFontLst>
    <p:embeddedFont>
      <p:font typeface="MS PMincho" panose="02020600040205080304" pitchFamily="18" charset="-128"/>
      <p:regular r:id="rId35"/>
    </p:embeddedFont>
    <p:embeddedFont>
      <p:font typeface="Arial Narrow" panose="020B0606020202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8/22/2018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EB1E-1F61-462D-BF7D-6438EF2B7F56}"/>
              </a:ext>
            </a:extLst>
          </p:cNvPr>
          <p:cNvSpPr>
            <a:spLocks noGrp="1"/>
          </p:cNvSpPr>
          <p:nvPr>
            <p:ph type="ctrTitle"/>
          </p:nvPr>
        </p:nvSpPr>
        <p:spPr/>
        <p:txBody>
          <a:bodyPr/>
          <a:lstStyle/>
          <a:p>
            <a:r>
              <a:rPr lang="en-US" dirty="0"/>
              <a:t>Developing Secure Applications</a:t>
            </a:r>
          </a:p>
        </p:txBody>
      </p:sp>
      <p:sp>
        <p:nvSpPr>
          <p:cNvPr id="3" name="Subtitle 2">
            <a:extLst>
              <a:ext uri="{FF2B5EF4-FFF2-40B4-BE49-F238E27FC236}">
                <a16:creationId xmlns:a16="http://schemas.microsoft.com/office/drawing/2014/main" id="{8497B3A6-C03F-4F59-AFC2-858BD1797579}"/>
              </a:ext>
            </a:extLst>
          </p:cNvPr>
          <p:cNvSpPr>
            <a:spLocks noGrp="1"/>
          </p:cNvSpPr>
          <p:nvPr>
            <p:ph type="subTitle" idx="1"/>
          </p:nvPr>
        </p:nvSpPr>
        <p:spPr/>
        <p:txBody>
          <a:bodyPr/>
          <a:lstStyle/>
          <a:p>
            <a:r>
              <a:rPr lang="en-US" dirty="0">
                <a:solidFill>
                  <a:schemeClr val="bg1"/>
                </a:solidFill>
              </a:rPr>
              <a:t>By writing properly secured code</a:t>
            </a:r>
          </a:p>
        </p:txBody>
      </p:sp>
    </p:spTree>
    <p:extLst>
      <p:ext uri="{BB962C8B-B14F-4D97-AF65-F5344CB8AC3E}">
        <p14:creationId xmlns:p14="http://schemas.microsoft.com/office/powerpoint/2010/main" val="2551798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Null Errors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75720"/>
            <a:ext cx="6136718" cy="4754148"/>
          </a:xfrm>
        </p:spPr>
        <p:txBody>
          <a:bodyPr/>
          <a:lstStyle/>
          <a:p>
            <a:r>
              <a:rPr lang="en-US" dirty="0">
                <a:solidFill>
                  <a:schemeClr val="bg1"/>
                </a:solidFill>
              </a:rPr>
              <a:t>Null errors are caused by referencing pointers (in functional languages) or objects (in OO languages) that have not been properly instantiated, or have since been freed/garbage collected.</a:t>
            </a:r>
          </a:p>
          <a:p>
            <a:r>
              <a:rPr lang="en-US" dirty="0">
                <a:solidFill>
                  <a:schemeClr val="bg1"/>
                </a:solidFill>
              </a:rPr>
              <a:t>In their simplest form they can immediately terminate execution of the program.</a:t>
            </a:r>
          </a:p>
          <a:p>
            <a:r>
              <a:rPr lang="en-US" dirty="0">
                <a:solidFill>
                  <a:schemeClr val="bg1"/>
                </a:solidFill>
              </a:rPr>
              <a:t>Carefully crafted null errors can lead to information disclosure, whether through crash/debug information that is generated, or in a worst case through bypassing security logic.</a:t>
            </a:r>
          </a:p>
        </p:txBody>
      </p:sp>
      <p:pic>
        <p:nvPicPr>
          <p:cNvPr id="4" name="Picture 3">
            <a:extLst>
              <a:ext uri="{FF2B5EF4-FFF2-40B4-BE49-F238E27FC236}">
                <a16:creationId xmlns:a16="http://schemas.microsoft.com/office/drawing/2014/main" id="{16BA016F-DFF0-494F-A504-73C9B28E1503}"/>
              </a:ext>
            </a:extLst>
          </p:cNvPr>
          <p:cNvPicPr>
            <a:picLocks noChangeAspect="1"/>
          </p:cNvPicPr>
          <p:nvPr/>
        </p:nvPicPr>
        <p:blipFill>
          <a:blip r:embed="rId2"/>
          <a:stretch>
            <a:fillRect/>
          </a:stretch>
        </p:blipFill>
        <p:spPr>
          <a:xfrm>
            <a:off x="6990912" y="1864141"/>
            <a:ext cx="4516876" cy="3777306"/>
          </a:xfrm>
          <a:prstGeom prst="rect">
            <a:avLst/>
          </a:prstGeom>
        </p:spPr>
      </p:pic>
    </p:spTree>
    <p:extLst>
      <p:ext uri="{BB962C8B-B14F-4D97-AF65-F5344CB8AC3E}">
        <p14:creationId xmlns:p14="http://schemas.microsoft.com/office/powerpoint/2010/main" val="16435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Secure programming practices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415775" y="1371602"/>
            <a:ext cx="5115226" cy="4754148"/>
          </a:xfrm>
        </p:spPr>
        <p:txBody>
          <a:bodyPr/>
          <a:lstStyle/>
          <a:p>
            <a:pPr marL="0" indent="0">
              <a:buNone/>
            </a:pPr>
            <a:endParaRPr lang="en-US" dirty="0">
              <a:solidFill>
                <a:schemeClr val="bg1"/>
              </a:solidFill>
            </a:endParaRPr>
          </a:p>
          <a:p>
            <a:r>
              <a:rPr lang="en-US" dirty="0">
                <a:solidFill>
                  <a:schemeClr val="bg1"/>
                </a:solidFill>
              </a:rPr>
              <a:t>Using secure functions</a:t>
            </a:r>
          </a:p>
          <a:p>
            <a:pPr lvl="1"/>
            <a:r>
              <a:rPr lang="en-US" dirty="0">
                <a:solidFill>
                  <a:schemeClr val="bg1"/>
                </a:solidFill>
              </a:rPr>
              <a:t>While many are accustomed to using the basic functions like </a:t>
            </a:r>
            <a:r>
              <a:rPr lang="en-US" dirty="0" err="1">
                <a:solidFill>
                  <a:schemeClr val="bg1"/>
                </a:solidFill>
              </a:rPr>
              <a:t>scanf</a:t>
            </a:r>
            <a:r>
              <a:rPr lang="en-US" dirty="0">
                <a:solidFill>
                  <a:schemeClr val="bg1"/>
                </a:solidFill>
              </a:rPr>
              <a:t>(), more secure options exist.</a:t>
            </a:r>
          </a:p>
          <a:p>
            <a:pPr lvl="1"/>
            <a:r>
              <a:rPr lang="en-US" dirty="0" err="1">
                <a:solidFill>
                  <a:schemeClr val="bg1"/>
                </a:solidFill>
              </a:rPr>
              <a:t>fgets</a:t>
            </a:r>
            <a:r>
              <a:rPr lang="en-US" dirty="0">
                <a:solidFill>
                  <a:schemeClr val="bg1"/>
                </a:solidFill>
              </a:rPr>
              <a:t>() is one of those options. It allows you to specify exactly how many characters to read from the target buffer.</a:t>
            </a:r>
          </a:p>
          <a:p>
            <a:pPr lvl="1"/>
            <a:r>
              <a:rPr lang="en-US" dirty="0">
                <a:solidFill>
                  <a:schemeClr val="bg1"/>
                </a:solidFill>
              </a:rPr>
              <a:t>This prevents a buffer overflow error by only allowing content that will fit in the buffer to be read.</a:t>
            </a:r>
          </a:p>
        </p:txBody>
      </p:sp>
      <p:pic>
        <p:nvPicPr>
          <p:cNvPr id="5" name="Picture 4">
            <a:extLst>
              <a:ext uri="{FF2B5EF4-FFF2-40B4-BE49-F238E27FC236}">
                <a16:creationId xmlns:a16="http://schemas.microsoft.com/office/drawing/2014/main" id="{7A206CF9-5599-4ABA-B445-B1E733EEA2DB}"/>
              </a:ext>
            </a:extLst>
          </p:cNvPr>
          <p:cNvPicPr>
            <a:picLocks noChangeAspect="1"/>
          </p:cNvPicPr>
          <p:nvPr/>
        </p:nvPicPr>
        <p:blipFill>
          <a:blip r:embed="rId2"/>
          <a:stretch>
            <a:fillRect/>
          </a:stretch>
        </p:blipFill>
        <p:spPr>
          <a:xfrm>
            <a:off x="6661001" y="2293580"/>
            <a:ext cx="4695825" cy="3257550"/>
          </a:xfrm>
          <a:prstGeom prst="rect">
            <a:avLst/>
          </a:prstGeom>
        </p:spPr>
      </p:pic>
    </p:spTree>
    <p:extLst>
      <p:ext uri="{BB962C8B-B14F-4D97-AF65-F5344CB8AC3E}">
        <p14:creationId xmlns:p14="http://schemas.microsoft.com/office/powerpoint/2010/main" val="162526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Secure programming practices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415775" y="1371602"/>
            <a:ext cx="5115226" cy="4754148"/>
          </a:xfrm>
        </p:spPr>
        <p:txBody>
          <a:bodyPr/>
          <a:lstStyle/>
          <a:p>
            <a:pPr marL="0" indent="0">
              <a:buNone/>
            </a:pPr>
            <a:endParaRPr lang="en-US" dirty="0">
              <a:solidFill>
                <a:schemeClr val="bg1"/>
              </a:solidFill>
            </a:endParaRPr>
          </a:p>
          <a:p>
            <a:r>
              <a:rPr lang="en-US" dirty="0">
                <a:solidFill>
                  <a:schemeClr val="bg1"/>
                </a:solidFill>
              </a:rPr>
              <a:t>Checking null status before operations</a:t>
            </a:r>
          </a:p>
          <a:p>
            <a:pPr lvl="1"/>
            <a:r>
              <a:rPr lang="en-US" dirty="0">
                <a:solidFill>
                  <a:schemeClr val="bg1"/>
                </a:solidFill>
              </a:rPr>
              <a:t>In C it is a good idea to set pointer variables to null after freeing them to prevent a double free.</a:t>
            </a:r>
          </a:p>
          <a:p>
            <a:pPr lvl="1"/>
            <a:r>
              <a:rPr lang="en-US" dirty="0">
                <a:solidFill>
                  <a:schemeClr val="bg1"/>
                </a:solidFill>
              </a:rPr>
              <a:t>This also allows you to perform a check like the one on the right.</a:t>
            </a:r>
          </a:p>
          <a:p>
            <a:pPr lvl="1"/>
            <a:endParaRPr lang="en-US" dirty="0">
              <a:solidFill>
                <a:schemeClr val="bg1"/>
              </a:solidFill>
            </a:endParaRPr>
          </a:p>
        </p:txBody>
      </p:sp>
      <p:pic>
        <p:nvPicPr>
          <p:cNvPr id="7" name="Picture 6">
            <a:extLst>
              <a:ext uri="{FF2B5EF4-FFF2-40B4-BE49-F238E27FC236}">
                <a16:creationId xmlns:a16="http://schemas.microsoft.com/office/drawing/2014/main" id="{CF49DEF5-3DCA-4E51-948F-E1EB6AA8E3D7}"/>
              </a:ext>
            </a:extLst>
          </p:cNvPr>
          <p:cNvPicPr>
            <a:picLocks noChangeAspect="1"/>
          </p:cNvPicPr>
          <p:nvPr/>
        </p:nvPicPr>
        <p:blipFill>
          <a:blip r:embed="rId2"/>
          <a:stretch>
            <a:fillRect/>
          </a:stretch>
        </p:blipFill>
        <p:spPr>
          <a:xfrm>
            <a:off x="6661001" y="2891426"/>
            <a:ext cx="3457575" cy="1714500"/>
          </a:xfrm>
          <a:prstGeom prst="rect">
            <a:avLst/>
          </a:prstGeom>
        </p:spPr>
      </p:pic>
    </p:spTree>
    <p:extLst>
      <p:ext uri="{BB962C8B-B14F-4D97-AF65-F5344CB8AC3E}">
        <p14:creationId xmlns:p14="http://schemas.microsoft.com/office/powerpoint/2010/main" val="28561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Secure programming practices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415775" y="1371602"/>
            <a:ext cx="5115226" cy="4754148"/>
          </a:xfrm>
        </p:spPr>
        <p:txBody>
          <a:bodyPr/>
          <a:lstStyle/>
          <a:p>
            <a:pPr marL="0" indent="0">
              <a:buNone/>
            </a:pPr>
            <a:endParaRPr lang="en-US" dirty="0">
              <a:solidFill>
                <a:schemeClr val="bg1"/>
              </a:solidFill>
            </a:endParaRPr>
          </a:p>
          <a:p>
            <a:r>
              <a:rPr lang="en-US" dirty="0">
                <a:solidFill>
                  <a:schemeClr val="bg1"/>
                </a:solidFill>
              </a:rPr>
              <a:t>You can use the same kind of logic in more complex situations.</a:t>
            </a:r>
          </a:p>
          <a:p>
            <a:pPr lvl="1"/>
            <a:endParaRPr lang="en-US" dirty="0">
              <a:solidFill>
                <a:schemeClr val="bg1"/>
              </a:solidFill>
            </a:endParaRPr>
          </a:p>
        </p:txBody>
      </p:sp>
      <p:pic>
        <p:nvPicPr>
          <p:cNvPr id="4" name="Picture 3">
            <a:extLst>
              <a:ext uri="{FF2B5EF4-FFF2-40B4-BE49-F238E27FC236}">
                <a16:creationId xmlns:a16="http://schemas.microsoft.com/office/drawing/2014/main" id="{F49A243A-81FB-43A4-A2D2-3D6CD75BC553}"/>
              </a:ext>
            </a:extLst>
          </p:cNvPr>
          <p:cNvPicPr>
            <a:picLocks noChangeAspect="1"/>
          </p:cNvPicPr>
          <p:nvPr/>
        </p:nvPicPr>
        <p:blipFill>
          <a:blip r:embed="rId2"/>
          <a:stretch>
            <a:fillRect/>
          </a:stretch>
        </p:blipFill>
        <p:spPr>
          <a:xfrm>
            <a:off x="6661001" y="1718961"/>
            <a:ext cx="4181475" cy="4676775"/>
          </a:xfrm>
          <a:prstGeom prst="rect">
            <a:avLst/>
          </a:prstGeom>
        </p:spPr>
      </p:pic>
    </p:spTree>
    <p:extLst>
      <p:ext uri="{BB962C8B-B14F-4D97-AF65-F5344CB8AC3E}">
        <p14:creationId xmlns:p14="http://schemas.microsoft.com/office/powerpoint/2010/main" val="2280020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Common Application </a:t>
            </a:r>
            <a:br>
              <a:rPr lang="en-US" dirty="0"/>
            </a:br>
            <a:r>
              <a:rPr lang="en-US" dirty="0"/>
              <a:t>security Blunders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75720"/>
            <a:ext cx="8534400" cy="4754148"/>
          </a:xfrm>
        </p:spPr>
        <p:txBody>
          <a:bodyPr/>
          <a:lstStyle/>
          <a:p>
            <a:r>
              <a:rPr lang="en-US" dirty="0">
                <a:solidFill>
                  <a:schemeClr val="bg1"/>
                </a:solidFill>
              </a:rPr>
              <a:t>Poor Authentication management</a:t>
            </a:r>
          </a:p>
          <a:p>
            <a:r>
              <a:rPr lang="en-US" dirty="0">
                <a:solidFill>
                  <a:schemeClr val="bg1"/>
                </a:solidFill>
              </a:rPr>
              <a:t>Client side validation</a:t>
            </a:r>
          </a:p>
          <a:p>
            <a:r>
              <a:rPr lang="en-US" dirty="0">
                <a:solidFill>
                  <a:schemeClr val="bg1"/>
                </a:solidFill>
              </a:rPr>
              <a:t>Accepting freeform user input without safeguards</a:t>
            </a:r>
          </a:p>
          <a:p>
            <a:r>
              <a:rPr lang="en-US" dirty="0">
                <a:solidFill>
                  <a:schemeClr val="bg1"/>
                </a:solidFill>
              </a:rPr>
              <a:t>Database (MS SQL, MySQL, MongoDB) configuration</a:t>
            </a:r>
          </a:p>
          <a:p>
            <a:r>
              <a:rPr lang="en-US" dirty="0">
                <a:solidFill>
                  <a:schemeClr val="bg1"/>
                </a:solidFill>
              </a:rPr>
              <a:t>File permissions</a:t>
            </a:r>
          </a:p>
          <a:p>
            <a:r>
              <a:rPr lang="en-US" dirty="0">
                <a:solidFill>
                  <a:schemeClr val="bg1"/>
                </a:solidFill>
              </a:rPr>
              <a:t>URL parameters</a:t>
            </a:r>
          </a:p>
          <a:p>
            <a:r>
              <a:rPr lang="en-US" dirty="0">
                <a:solidFill>
                  <a:schemeClr val="bg1"/>
                </a:solidFill>
              </a:rPr>
              <a:t>Unencrypted web traffic</a:t>
            </a:r>
          </a:p>
          <a:p>
            <a:r>
              <a:rPr lang="en-US" dirty="0">
                <a:solidFill>
                  <a:schemeClr val="bg1"/>
                </a:solidFill>
              </a:rPr>
              <a:t>Improperly configured API’s</a:t>
            </a:r>
          </a:p>
          <a:p>
            <a:endParaRPr lang="en-US" dirty="0">
              <a:solidFill>
                <a:schemeClr val="bg1"/>
              </a:solidFill>
            </a:endParaRPr>
          </a:p>
        </p:txBody>
      </p:sp>
    </p:spTree>
    <p:extLst>
      <p:ext uri="{BB962C8B-B14F-4D97-AF65-F5344CB8AC3E}">
        <p14:creationId xmlns:p14="http://schemas.microsoft.com/office/powerpoint/2010/main" val="24508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Authentication Management</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631092"/>
            <a:ext cx="5889583" cy="4498775"/>
          </a:xfrm>
        </p:spPr>
        <p:txBody>
          <a:bodyPr/>
          <a:lstStyle/>
          <a:p>
            <a:r>
              <a:rPr lang="en-US" dirty="0">
                <a:solidFill>
                  <a:schemeClr val="bg1"/>
                </a:solidFill>
              </a:rPr>
              <a:t>Passwords stored in plain text</a:t>
            </a:r>
          </a:p>
          <a:p>
            <a:pPr lvl="1"/>
            <a:r>
              <a:rPr lang="en-US" dirty="0">
                <a:solidFill>
                  <a:schemeClr val="bg1"/>
                </a:solidFill>
              </a:rPr>
              <a:t>While it is easiest to just store passwords directly in source code or configuration files, this is also one of the top ways credentials can be found by third parties</a:t>
            </a:r>
          </a:p>
        </p:txBody>
      </p:sp>
      <p:pic>
        <p:nvPicPr>
          <p:cNvPr id="4" name="Picture 3">
            <a:extLst>
              <a:ext uri="{FF2B5EF4-FFF2-40B4-BE49-F238E27FC236}">
                <a16:creationId xmlns:a16="http://schemas.microsoft.com/office/drawing/2014/main" id="{CF9EF595-6D3C-4D4B-9AE3-B63ECCD3A6B8}"/>
              </a:ext>
            </a:extLst>
          </p:cNvPr>
          <p:cNvPicPr>
            <a:picLocks noChangeAspect="1"/>
          </p:cNvPicPr>
          <p:nvPr/>
        </p:nvPicPr>
        <p:blipFill rotWithShape="1">
          <a:blip r:embed="rId2"/>
          <a:srcRect r="60255"/>
          <a:stretch/>
        </p:blipFill>
        <p:spPr>
          <a:xfrm>
            <a:off x="6824168" y="2204079"/>
            <a:ext cx="4788887" cy="3352800"/>
          </a:xfrm>
          <a:prstGeom prst="rect">
            <a:avLst/>
          </a:prstGeom>
        </p:spPr>
      </p:pic>
    </p:spTree>
    <p:extLst>
      <p:ext uri="{BB962C8B-B14F-4D97-AF65-F5344CB8AC3E}">
        <p14:creationId xmlns:p14="http://schemas.microsoft.com/office/powerpoint/2010/main" val="378031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Proper Authentication Management</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631092"/>
            <a:ext cx="10000264" cy="4498775"/>
          </a:xfrm>
        </p:spPr>
        <p:txBody>
          <a:bodyPr/>
          <a:lstStyle/>
          <a:p>
            <a:r>
              <a:rPr lang="en-US" dirty="0">
                <a:solidFill>
                  <a:schemeClr val="bg1"/>
                </a:solidFill>
              </a:rPr>
              <a:t>There are many ways authentication can be managed more securely.</a:t>
            </a:r>
          </a:p>
          <a:p>
            <a:r>
              <a:rPr lang="en-US" dirty="0">
                <a:solidFill>
                  <a:schemeClr val="bg1"/>
                </a:solidFill>
              </a:rPr>
              <a:t>Token based authentication can allow specific access to aspects of a resource without exposing login credentials.</a:t>
            </a:r>
          </a:p>
          <a:p>
            <a:r>
              <a:rPr lang="en-US" dirty="0">
                <a:solidFill>
                  <a:schemeClr val="bg1"/>
                </a:solidFill>
              </a:rPr>
              <a:t>Login information (token or otherwise) can be encrypted and stored in a configuration file instead of being stored in plain text.</a:t>
            </a:r>
          </a:p>
          <a:p>
            <a:r>
              <a:rPr lang="en-US" dirty="0">
                <a:solidFill>
                  <a:schemeClr val="bg1"/>
                </a:solidFill>
              </a:rPr>
              <a:t>Authentication used by applications should only have access to the minimum necessary resources to do their jobs.</a:t>
            </a:r>
          </a:p>
        </p:txBody>
      </p:sp>
    </p:spTree>
    <p:extLst>
      <p:ext uri="{BB962C8B-B14F-4D97-AF65-F5344CB8AC3E}">
        <p14:creationId xmlns:p14="http://schemas.microsoft.com/office/powerpoint/2010/main" val="160366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Client Side Validation</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01578"/>
            <a:ext cx="5881345" cy="4828289"/>
          </a:xfrm>
        </p:spPr>
        <p:txBody>
          <a:bodyPr/>
          <a:lstStyle/>
          <a:p>
            <a:r>
              <a:rPr lang="en-US" dirty="0">
                <a:solidFill>
                  <a:schemeClr val="bg1"/>
                </a:solidFill>
              </a:rPr>
              <a:t>F12 (Developer Console) is your enemy</a:t>
            </a:r>
          </a:p>
          <a:p>
            <a:r>
              <a:rPr lang="en-US" dirty="0">
                <a:solidFill>
                  <a:schemeClr val="bg1"/>
                </a:solidFill>
              </a:rPr>
              <a:t>HTML, CSS, and JavaScript written for websites is all 100% accessible to any user who visits your website</a:t>
            </a:r>
          </a:p>
          <a:p>
            <a:r>
              <a:rPr lang="en-US" dirty="0">
                <a:solidFill>
                  <a:schemeClr val="bg1"/>
                </a:solidFill>
              </a:rPr>
              <a:t>If you put any sensitive information in a JS file (like login credentials and connection strings) they can be used to craft custom queries</a:t>
            </a:r>
          </a:p>
          <a:p>
            <a:r>
              <a:rPr lang="en-US" dirty="0">
                <a:solidFill>
                  <a:schemeClr val="bg1"/>
                </a:solidFill>
              </a:rPr>
              <a:t>Data returned (i.e. login credentials and user information) can be inspected when returned from a DB query</a:t>
            </a:r>
          </a:p>
        </p:txBody>
      </p:sp>
      <p:pic>
        <p:nvPicPr>
          <p:cNvPr id="4" name="Picture 3">
            <a:extLst>
              <a:ext uri="{FF2B5EF4-FFF2-40B4-BE49-F238E27FC236}">
                <a16:creationId xmlns:a16="http://schemas.microsoft.com/office/drawing/2014/main" id="{C4B0EBF1-260F-4292-9075-2EFC4018676D}"/>
              </a:ext>
            </a:extLst>
          </p:cNvPr>
          <p:cNvPicPr>
            <a:picLocks noChangeAspect="1"/>
          </p:cNvPicPr>
          <p:nvPr/>
        </p:nvPicPr>
        <p:blipFill>
          <a:blip r:embed="rId2"/>
          <a:stretch>
            <a:fillRect/>
          </a:stretch>
        </p:blipFill>
        <p:spPr>
          <a:xfrm>
            <a:off x="6691432" y="755317"/>
            <a:ext cx="5054359" cy="5347365"/>
          </a:xfrm>
          <a:prstGeom prst="rect">
            <a:avLst/>
          </a:prstGeom>
        </p:spPr>
      </p:pic>
    </p:spTree>
    <p:extLst>
      <p:ext uri="{BB962C8B-B14F-4D97-AF65-F5344CB8AC3E}">
        <p14:creationId xmlns:p14="http://schemas.microsoft.com/office/powerpoint/2010/main" val="806989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Proper Validation</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01578"/>
            <a:ext cx="5881345" cy="4828289"/>
          </a:xfrm>
        </p:spPr>
        <p:txBody>
          <a:bodyPr/>
          <a:lstStyle/>
          <a:p>
            <a:r>
              <a:rPr lang="en-US" dirty="0">
                <a:solidFill>
                  <a:schemeClr val="bg1"/>
                </a:solidFill>
              </a:rPr>
              <a:t>It’s easy to do a select on a User table to check if the username exists and the given passwords match.</a:t>
            </a:r>
          </a:p>
          <a:p>
            <a:r>
              <a:rPr lang="en-US" dirty="0">
                <a:solidFill>
                  <a:schemeClr val="bg1"/>
                </a:solidFill>
              </a:rPr>
              <a:t>But then the user can often inspect what happens when a login has succeeded and replicate that process without a valid login.</a:t>
            </a:r>
          </a:p>
          <a:p>
            <a:r>
              <a:rPr lang="en-US" dirty="0">
                <a:solidFill>
                  <a:schemeClr val="bg1"/>
                </a:solidFill>
              </a:rPr>
              <a:t>Some input validation can be handled on the client side of an application, but the majority should be handled server side.</a:t>
            </a:r>
          </a:p>
          <a:p>
            <a:r>
              <a:rPr lang="en-US" dirty="0">
                <a:solidFill>
                  <a:schemeClr val="bg1"/>
                </a:solidFill>
              </a:rPr>
              <a:t>This prevents users from deconstructing the application and gaining access to information they shouldn’t have.</a:t>
            </a:r>
          </a:p>
        </p:txBody>
      </p:sp>
      <p:pic>
        <p:nvPicPr>
          <p:cNvPr id="6" name="Picture 5">
            <a:extLst>
              <a:ext uri="{FF2B5EF4-FFF2-40B4-BE49-F238E27FC236}">
                <a16:creationId xmlns:a16="http://schemas.microsoft.com/office/drawing/2014/main" id="{C02D3C37-A4C6-46BD-AE5E-BCCA5542DC5D}"/>
              </a:ext>
            </a:extLst>
          </p:cNvPr>
          <p:cNvPicPr>
            <a:picLocks noChangeAspect="1"/>
          </p:cNvPicPr>
          <p:nvPr/>
        </p:nvPicPr>
        <p:blipFill>
          <a:blip r:embed="rId2"/>
          <a:stretch>
            <a:fillRect/>
          </a:stretch>
        </p:blipFill>
        <p:spPr>
          <a:xfrm>
            <a:off x="6698139" y="1718961"/>
            <a:ext cx="4809649" cy="3439259"/>
          </a:xfrm>
          <a:prstGeom prst="rect">
            <a:avLst/>
          </a:prstGeom>
        </p:spPr>
      </p:pic>
    </p:spTree>
    <p:extLst>
      <p:ext uri="{BB962C8B-B14F-4D97-AF65-F5344CB8AC3E}">
        <p14:creationId xmlns:p14="http://schemas.microsoft.com/office/powerpoint/2010/main" val="324677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Freeform user input</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2514600"/>
            <a:ext cx="8534400" cy="3615267"/>
          </a:xfrm>
        </p:spPr>
        <p:txBody>
          <a:bodyPr/>
          <a:lstStyle/>
          <a:p>
            <a:r>
              <a:rPr lang="en-US" dirty="0">
                <a:solidFill>
                  <a:schemeClr val="bg1"/>
                </a:solidFill>
              </a:rPr>
              <a:t>Freeform user input can be scary enough in C and Java programs because it can cause the program to crash. This issue is greatly magnified when it comes to web technologies.</a:t>
            </a:r>
          </a:p>
          <a:p>
            <a:r>
              <a:rPr lang="en-US" dirty="0">
                <a:solidFill>
                  <a:schemeClr val="bg1"/>
                </a:solidFill>
              </a:rPr>
              <a:t>Input not being properly sanitized can lead to:</a:t>
            </a:r>
          </a:p>
          <a:p>
            <a:pPr lvl="1"/>
            <a:r>
              <a:rPr lang="en-US" dirty="0">
                <a:solidFill>
                  <a:schemeClr val="bg1"/>
                </a:solidFill>
              </a:rPr>
              <a:t>SQL Injection</a:t>
            </a:r>
          </a:p>
          <a:p>
            <a:pPr lvl="1"/>
            <a:r>
              <a:rPr lang="en-US" dirty="0">
                <a:solidFill>
                  <a:schemeClr val="bg1"/>
                </a:solidFill>
              </a:rPr>
              <a:t>Cross Site Scripting</a:t>
            </a:r>
          </a:p>
          <a:p>
            <a:pPr lvl="1"/>
            <a:r>
              <a:rPr lang="en-US" dirty="0">
                <a:solidFill>
                  <a:schemeClr val="bg1"/>
                </a:solidFill>
              </a:rPr>
              <a:t>SQL errors</a:t>
            </a:r>
          </a:p>
          <a:p>
            <a:pPr lvl="1"/>
            <a:r>
              <a:rPr lang="en-US" dirty="0">
                <a:solidFill>
                  <a:schemeClr val="bg1"/>
                </a:solidFill>
              </a:rPr>
              <a:t>Process crashes</a:t>
            </a:r>
          </a:p>
        </p:txBody>
      </p:sp>
    </p:spTree>
    <p:extLst>
      <p:ext uri="{BB962C8B-B14F-4D97-AF65-F5344CB8AC3E}">
        <p14:creationId xmlns:p14="http://schemas.microsoft.com/office/powerpoint/2010/main" val="240296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4722812" y="2112737"/>
            <a:ext cx="6019800" cy="478063"/>
          </a:xfrm>
        </p:spPr>
        <p:txBody>
          <a:bodyPr>
            <a:normAutofit fontScale="90000"/>
          </a:bodyPr>
          <a:lstStyle/>
          <a:p>
            <a:r>
              <a:rPr lang="en-US" dirty="0"/>
              <a:t>What is secure code</a:t>
            </a:r>
            <a:r>
              <a:rPr lang="en-US" dirty="0">
                <a:latin typeface="Arial" panose="020B0604020202020204" pitchFamily="34" charset="0"/>
                <a:cs typeface="Arial" panose="020B0604020202020204" pitchFamily="34" charset="0"/>
              </a:rPr>
              <a:t>?</a:t>
            </a:r>
          </a:p>
        </p:txBody>
      </p:sp>
      <p:pic>
        <p:nvPicPr>
          <p:cNvPr id="9" name="Picture Placeholder 8">
            <a:extLst>
              <a:ext uri="{FF2B5EF4-FFF2-40B4-BE49-F238E27FC236}">
                <a16:creationId xmlns:a16="http://schemas.microsoft.com/office/drawing/2014/main" id="{6858DDB2-1647-4DEE-9B26-11EF616AF869}"/>
              </a:ext>
            </a:extLst>
          </p:cNvPr>
          <p:cNvPicPr>
            <a:picLocks noGrp="1" noChangeAspect="1"/>
          </p:cNvPicPr>
          <p:nvPr>
            <p:ph type="pic" idx="1"/>
          </p:nvPr>
        </p:nvPicPr>
        <p:blipFill>
          <a:blip r:embed="rId2"/>
          <a:stretch>
            <a:fillRect/>
          </a:stretch>
        </p:blipFill>
        <p:spPr>
          <a:xfrm>
            <a:off x="223935" y="2112737"/>
            <a:ext cx="4144380" cy="3377589"/>
          </a:xfrm>
        </p:spPr>
      </p:pic>
      <p:sp>
        <p:nvSpPr>
          <p:cNvPr id="5" name="Text Placeholder 4">
            <a:extLst>
              <a:ext uri="{FF2B5EF4-FFF2-40B4-BE49-F238E27FC236}">
                <a16:creationId xmlns:a16="http://schemas.microsoft.com/office/drawing/2014/main" id="{8D7731AD-78E3-4534-A42F-2B904ECADEFA}"/>
              </a:ext>
            </a:extLst>
          </p:cNvPr>
          <p:cNvSpPr>
            <a:spLocks noGrp="1"/>
          </p:cNvSpPr>
          <p:nvPr>
            <p:ph type="body" sz="half" idx="2"/>
          </p:nvPr>
        </p:nvSpPr>
        <p:spPr>
          <a:xfrm>
            <a:off x="4722812" y="2777066"/>
            <a:ext cx="6021388" cy="2048933"/>
          </a:xfrm>
        </p:spPr>
        <p:txBody>
          <a:bodyPr/>
          <a:lstStyle/>
          <a:p>
            <a:r>
              <a:rPr lang="en-US" dirty="0">
                <a:solidFill>
                  <a:schemeClr val="bg1"/>
                </a:solidFill>
              </a:rPr>
              <a:t>Secure code is written to prevent users, and malicious third parties, from gaining access to software states and information they should not normally have access to.</a:t>
            </a:r>
          </a:p>
        </p:txBody>
      </p:sp>
    </p:spTree>
    <p:extLst>
      <p:ext uri="{BB962C8B-B14F-4D97-AF65-F5344CB8AC3E}">
        <p14:creationId xmlns:p14="http://schemas.microsoft.com/office/powerpoint/2010/main" val="124246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SQL Injection</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445313" y="617837"/>
            <a:ext cx="10543961" cy="6028269"/>
          </a:xfrm>
        </p:spPr>
        <p:txBody>
          <a:bodyPr/>
          <a:lstStyle/>
          <a:p>
            <a:r>
              <a:rPr lang="en-US" dirty="0">
                <a:solidFill>
                  <a:schemeClr val="bg1"/>
                </a:solidFill>
              </a:rPr>
              <a:t>SQL injection is when a user intentionally crafts an input string they know will be used in an SQL query.</a:t>
            </a:r>
          </a:p>
          <a:p>
            <a:r>
              <a:rPr lang="en-US" dirty="0">
                <a:solidFill>
                  <a:schemeClr val="bg1"/>
                </a:solidFill>
              </a:rPr>
              <a:t>For example, if a login attempt is handled by checking a User table for an entry that has a specific Username/Password combination, it might use something like the following:</a:t>
            </a:r>
          </a:p>
          <a:p>
            <a:pPr marL="457200" lvl="1" indent="0">
              <a:buNone/>
            </a:pP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SELECT * FROM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user_table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WHERE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user_name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 bob AND password = hunter2</a:t>
            </a:r>
          </a:p>
          <a:p>
            <a:r>
              <a:rPr lang="en-US" sz="1800" dirty="0">
                <a:solidFill>
                  <a:schemeClr val="bg1"/>
                </a:solidFill>
              </a:rPr>
              <a:t>This SQL command is probably crafted by using something like the following:</a:t>
            </a:r>
          </a:p>
          <a:p>
            <a:pPr marL="457200" lvl="1" indent="0">
              <a:buNone/>
            </a:pP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“SELECT * FROM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user_table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WHERE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user_name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 “ +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userName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 “ AND password = “ + password</a:t>
            </a:r>
          </a:p>
          <a:p>
            <a:r>
              <a:rPr lang="en-US" sz="1800" dirty="0">
                <a:solidFill>
                  <a:schemeClr val="bg1"/>
                </a:solidFill>
              </a:rPr>
              <a:t>If the user were to put </a:t>
            </a:r>
            <a:r>
              <a:rPr lang="en-US" sz="1800" b="1" dirty="0">
                <a:solidFill>
                  <a:schemeClr val="bg1"/>
                </a:solidFill>
              </a:rPr>
              <a:t>bob -- </a:t>
            </a:r>
            <a:r>
              <a:rPr lang="en-US" sz="1800" dirty="0">
                <a:solidFill>
                  <a:schemeClr val="bg1"/>
                </a:solidFill>
              </a:rPr>
              <a:t>as the username you would wind up with</a:t>
            </a:r>
          </a:p>
          <a:p>
            <a:pPr marL="457200" lvl="1" indent="0">
              <a:buNone/>
            </a:pP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SELECT * FROM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user_table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WHERE </a:t>
            </a:r>
            <a:r>
              <a:rPr lang="en-US" sz="1600" i="1"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user_name</a:t>
            </a:r>
            <a:r>
              <a:rPr lang="en-US" sz="1600" i="1"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 = bob -- AND password =</a:t>
            </a:r>
            <a:r>
              <a:rPr lang="en-US" sz="1600" i="1" dirty="0">
                <a:solidFill>
                  <a:schemeClr val="bg1"/>
                </a:solidFill>
                <a:latin typeface="MS PMincho" panose="02020600040205080304" pitchFamily="18" charset="-128"/>
                <a:ea typeface="MS PMincho" panose="02020600040205080304" pitchFamily="18" charset="-128"/>
              </a:rPr>
              <a:t> </a:t>
            </a:r>
          </a:p>
          <a:p>
            <a:r>
              <a:rPr lang="en-US" sz="1800" dirty="0">
                <a:solidFill>
                  <a:schemeClr val="bg1"/>
                </a:solidFill>
              </a:rPr>
              <a:t>That double hyphen is the comment syntax for SQL and results in delivery of all user accounts with the username bob regardless of password</a:t>
            </a:r>
          </a:p>
        </p:txBody>
      </p:sp>
    </p:spTree>
    <p:extLst>
      <p:ext uri="{BB962C8B-B14F-4D97-AF65-F5344CB8AC3E}">
        <p14:creationId xmlns:p14="http://schemas.microsoft.com/office/powerpoint/2010/main" val="33081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Cross-Site Scripting</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26292"/>
            <a:ext cx="8534400" cy="5412259"/>
          </a:xfrm>
        </p:spPr>
        <p:txBody>
          <a:bodyPr/>
          <a:lstStyle/>
          <a:p>
            <a:r>
              <a:rPr lang="en-US" dirty="0">
                <a:solidFill>
                  <a:schemeClr val="bg1"/>
                </a:solidFill>
              </a:rPr>
              <a:t>There are many cases when a website would display user input: messages that display the user’s name, comment sections, messaging/email clients to name a few.</a:t>
            </a:r>
          </a:p>
          <a:p>
            <a:r>
              <a:rPr lang="en-US" dirty="0">
                <a:solidFill>
                  <a:schemeClr val="bg1"/>
                </a:solidFill>
              </a:rPr>
              <a:t>If user input is handled as a string literal and passed into an html interpreter this can lead to issues.</a:t>
            </a:r>
          </a:p>
          <a:p>
            <a:r>
              <a:rPr lang="en-US" dirty="0">
                <a:solidFill>
                  <a:schemeClr val="bg1"/>
                </a:solidFill>
              </a:rPr>
              <a:t>They can be minor annoyances like linking to loud obnoxious media or they can be major issues like keyloggers.</a:t>
            </a:r>
          </a:p>
          <a:p>
            <a:r>
              <a:rPr lang="en-US" dirty="0">
                <a:solidFill>
                  <a:schemeClr val="bg1"/>
                </a:solidFill>
              </a:rPr>
              <a:t>This happens because of the nature of nested tags in html. If you have a &lt;div&gt; element that is supposed to only have text in it, but if you add a &lt;script&gt; element inside, it will be interpreted as executable JavaScript code instead of plain text.</a:t>
            </a:r>
          </a:p>
        </p:txBody>
      </p:sp>
    </p:spTree>
    <p:extLst>
      <p:ext uri="{BB962C8B-B14F-4D97-AF65-F5344CB8AC3E}">
        <p14:creationId xmlns:p14="http://schemas.microsoft.com/office/powerpoint/2010/main" val="157583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Sanitizing Data</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416908"/>
            <a:ext cx="8534400" cy="4893276"/>
          </a:xfrm>
        </p:spPr>
        <p:txBody>
          <a:bodyPr/>
          <a:lstStyle/>
          <a:p>
            <a:r>
              <a:rPr lang="en-US" dirty="0">
                <a:solidFill>
                  <a:schemeClr val="bg1"/>
                </a:solidFill>
              </a:rPr>
              <a:t>Many languages have built in ways to deal with free form user input.</a:t>
            </a:r>
          </a:p>
          <a:p>
            <a:pPr lvl="1"/>
            <a:r>
              <a:rPr lang="en-US" dirty="0">
                <a:solidFill>
                  <a:schemeClr val="bg1"/>
                </a:solidFill>
              </a:rPr>
              <a:t>For dealing with SQL statements php and C# both offer parametrized statements.</a:t>
            </a:r>
          </a:p>
          <a:p>
            <a:pPr marL="914400" lvl="2" indent="0">
              <a:buNone/>
            </a:pPr>
            <a:r>
              <a:rPr lang="en-US" dirty="0">
                <a:solidFill>
                  <a:schemeClr val="bg1"/>
                </a:solidFill>
              </a:rPr>
              <a:t>PHP:</a:t>
            </a:r>
            <a:r>
              <a:rPr lang="en-US" i="1" dirty="0">
                <a:solidFill>
                  <a:schemeClr val="bg1"/>
                </a:solidFill>
                <a:latin typeface="Arial Narrow" panose="020B0606020202030204" pitchFamily="34" charset="0"/>
              </a:rPr>
              <a:t> </a:t>
            </a:r>
            <a:r>
              <a:rPr lang="en-US"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a:t>
            </a:r>
            <a:r>
              <a:rPr lang="en-US"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stmt</a:t>
            </a:r>
            <a:r>
              <a:rPr lang="en-US"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-&gt;</a:t>
            </a:r>
            <a:r>
              <a:rPr lang="en-US"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bind_param</a:t>
            </a:r>
            <a:r>
              <a:rPr lang="en-US"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('s', $name);</a:t>
            </a:r>
          </a:p>
          <a:p>
            <a:pPr marL="914400" lvl="2" indent="0">
              <a:buNone/>
            </a:pPr>
            <a:r>
              <a:rPr lang="en-US" dirty="0">
                <a:solidFill>
                  <a:schemeClr val="bg1"/>
                </a:solidFill>
              </a:rPr>
              <a:t>C#: </a:t>
            </a:r>
            <a:r>
              <a:rPr lang="en-US" dirty="0" err="1">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query.Parameters.AddWithValue</a:t>
            </a:r>
            <a:r>
              <a:rPr lang="en-US" dirty="0">
                <a:solidFill>
                  <a:schemeClr val="tx1">
                    <a:lumMod val="75000"/>
                  </a:schemeClr>
                </a:solidFill>
                <a:latin typeface="MS PMincho" panose="02020600040205080304" pitchFamily="18" charset="-128"/>
                <a:ea typeface="MS PMincho" panose="02020600040205080304" pitchFamily="18" charset="-128"/>
                <a:cs typeface="Arial" panose="020B0604020202020204" pitchFamily="34" charset="0"/>
              </a:rPr>
              <a:t>("@variable", value));</a:t>
            </a:r>
          </a:p>
          <a:p>
            <a:pPr lvl="1"/>
            <a:r>
              <a:rPr lang="en-US" dirty="0">
                <a:solidFill>
                  <a:schemeClr val="bg1"/>
                </a:solidFill>
              </a:rPr>
              <a:t>These will cause any special characters to be properly escaped so they will be interpreted as plain text instead of as commands/scripts.</a:t>
            </a:r>
          </a:p>
          <a:p>
            <a:r>
              <a:rPr lang="en-US" dirty="0">
                <a:solidFill>
                  <a:schemeClr val="bg1"/>
                </a:solidFill>
              </a:rPr>
              <a:t>In just about any other case, removing or escaping things like quotes, commas, and &lt;/&gt; with replace functions will do a good job of preventing </a:t>
            </a:r>
            <a:r>
              <a:rPr lang="en-US">
                <a:solidFill>
                  <a:schemeClr val="bg1"/>
                </a:solidFill>
              </a:rPr>
              <a:t>these issues.</a:t>
            </a:r>
            <a:endParaRPr lang="en-US" dirty="0">
              <a:solidFill>
                <a:schemeClr val="bg1"/>
              </a:solidFill>
            </a:endParaRPr>
          </a:p>
        </p:txBody>
      </p:sp>
    </p:spTree>
    <p:extLst>
      <p:ext uri="{BB962C8B-B14F-4D97-AF65-F5344CB8AC3E}">
        <p14:creationId xmlns:p14="http://schemas.microsoft.com/office/powerpoint/2010/main" val="219145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SQL Configuration</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464507"/>
            <a:ext cx="7270667" cy="5181599"/>
          </a:xfrm>
        </p:spPr>
        <p:txBody>
          <a:bodyPr/>
          <a:lstStyle/>
          <a:p>
            <a:r>
              <a:rPr lang="en-US" dirty="0">
                <a:solidFill>
                  <a:schemeClr val="bg1"/>
                </a:solidFill>
              </a:rPr>
              <a:t>By default database management engines have an admin account (</a:t>
            </a:r>
            <a:r>
              <a:rPr lang="en-US" b="1" i="1" dirty="0">
                <a:solidFill>
                  <a:schemeClr val="bg1"/>
                </a:solidFill>
              </a:rPr>
              <a:t>sa</a:t>
            </a:r>
            <a:r>
              <a:rPr lang="en-US" dirty="0">
                <a:solidFill>
                  <a:schemeClr val="bg1"/>
                </a:solidFill>
              </a:rPr>
              <a:t> for MS SQL and </a:t>
            </a:r>
            <a:r>
              <a:rPr lang="en-US" b="1" i="1" dirty="0">
                <a:solidFill>
                  <a:schemeClr val="bg1"/>
                </a:solidFill>
              </a:rPr>
              <a:t>root</a:t>
            </a:r>
            <a:r>
              <a:rPr lang="en-US" dirty="0">
                <a:solidFill>
                  <a:schemeClr val="bg1"/>
                </a:solidFill>
              </a:rPr>
              <a:t> in MySQL)</a:t>
            </a:r>
          </a:p>
          <a:p>
            <a:r>
              <a:rPr lang="en-US" dirty="0">
                <a:solidFill>
                  <a:schemeClr val="bg1"/>
                </a:solidFill>
              </a:rPr>
              <a:t>If these accounts are not properly configured at setup they can be a major liability</a:t>
            </a:r>
          </a:p>
          <a:p>
            <a:r>
              <a:rPr lang="en-US" dirty="0">
                <a:solidFill>
                  <a:schemeClr val="bg1"/>
                </a:solidFill>
              </a:rPr>
              <a:t>Someone who obtains the credentials for an admin account can modify, delete, or download any information they please contained in the DB</a:t>
            </a:r>
          </a:p>
          <a:p>
            <a:r>
              <a:rPr lang="en-US" dirty="0">
                <a:solidFill>
                  <a:schemeClr val="bg1"/>
                </a:solidFill>
              </a:rPr>
              <a:t>Pairing the default admin account with poor authentication management can lead to disastrous data leakages and corruption</a:t>
            </a:r>
          </a:p>
        </p:txBody>
      </p:sp>
      <p:pic>
        <p:nvPicPr>
          <p:cNvPr id="6" name="Picture 5">
            <a:extLst>
              <a:ext uri="{FF2B5EF4-FFF2-40B4-BE49-F238E27FC236}">
                <a16:creationId xmlns:a16="http://schemas.microsoft.com/office/drawing/2014/main" id="{6118AB2B-FA64-467C-922B-E550E3D9EB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969" b="89373" l="2339" r="90253">
                        <a14:foregroundMark x1="18908" y1="36585" x2="18908" y2="36585"/>
                        <a14:foregroundMark x1="34503" y1="58014" x2="34503" y2="58014"/>
                        <a14:foregroundMark x1="14815" y1="79617" x2="15400" y2="79791"/>
                        <a14:foregroundMark x1="7018" y1="53136" x2="7018" y2="53136"/>
                        <a14:foregroundMark x1="2729" y1="77526" x2="2729" y2="77526"/>
                        <a14:foregroundMark x1="61988" y1="70732" x2="61988" y2="70732"/>
                        <a14:foregroundMark x1="59064" y1="6969" x2="59064" y2="6969"/>
                        <a14:foregroundMark x1="90253" y1="31359" x2="90253" y2="31359"/>
                      </a14:backgroundRemoval>
                    </a14:imgEffect>
                  </a14:imgLayer>
                </a14:imgProps>
              </a:ext>
            </a:extLst>
          </a:blip>
          <a:stretch>
            <a:fillRect/>
          </a:stretch>
        </p:blipFill>
        <p:spPr>
          <a:xfrm>
            <a:off x="7954879" y="965427"/>
            <a:ext cx="3231067" cy="3615268"/>
          </a:xfrm>
          <a:prstGeom prst="rect">
            <a:avLst/>
          </a:prstGeom>
        </p:spPr>
      </p:pic>
    </p:spTree>
    <p:extLst>
      <p:ext uri="{BB962C8B-B14F-4D97-AF65-F5344CB8AC3E}">
        <p14:creationId xmlns:p14="http://schemas.microsoft.com/office/powerpoint/2010/main" val="34530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Proper SQL Configuration</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400432"/>
            <a:ext cx="8534400" cy="5165125"/>
          </a:xfrm>
        </p:spPr>
        <p:txBody>
          <a:bodyPr>
            <a:normAutofit lnSpcReduction="10000"/>
          </a:bodyPr>
          <a:lstStyle/>
          <a:p>
            <a:r>
              <a:rPr lang="en-US" b="1" dirty="0">
                <a:solidFill>
                  <a:schemeClr val="bg1"/>
                </a:solidFill>
              </a:rPr>
              <a:t>Change the default passwords</a:t>
            </a:r>
            <a:r>
              <a:rPr lang="en-US" dirty="0">
                <a:solidFill>
                  <a:schemeClr val="bg1"/>
                </a:solidFill>
              </a:rPr>
              <a:t>!!!</a:t>
            </a:r>
          </a:p>
          <a:p>
            <a:r>
              <a:rPr lang="en-US" dirty="0">
                <a:solidFill>
                  <a:schemeClr val="bg1"/>
                </a:solidFill>
              </a:rPr>
              <a:t>In order to prevent users from gaining more access than is necessary multiple user accounts can be created for a SQL database</a:t>
            </a:r>
          </a:p>
          <a:p>
            <a:r>
              <a:rPr lang="en-US" dirty="0">
                <a:solidFill>
                  <a:schemeClr val="bg1"/>
                </a:solidFill>
              </a:rPr>
              <a:t>These user accounts can be configured in a number of useful ways</a:t>
            </a:r>
          </a:p>
          <a:p>
            <a:pPr lvl="1"/>
            <a:r>
              <a:rPr lang="en-US" dirty="0">
                <a:solidFill>
                  <a:schemeClr val="bg1"/>
                </a:solidFill>
              </a:rPr>
              <a:t>Read-Only: If a website needs to deliver content but not upload it, then it can be set up using a read only account. If the credentials are compromised, malicious third parties will not be able to edit any of the entries.</a:t>
            </a:r>
          </a:p>
          <a:p>
            <a:pPr lvl="1"/>
            <a:r>
              <a:rPr lang="en-US" dirty="0">
                <a:solidFill>
                  <a:schemeClr val="bg1"/>
                </a:solidFill>
              </a:rPr>
              <a:t>Table Specific Access: Users can be created that have no access to any DB information. These unprivileged users can then be granted things like insert only or select only access to one specific table.</a:t>
            </a:r>
          </a:p>
          <a:p>
            <a:r>
              <a:rPr lang="en-US" dirty="0">
                <a:solidFill>
                  <a:schemeClr val="bg1"/>
                </a:solidFill>
              </a:rPr>
              <a:t>Disabling sa: The default server administrator account can be disabled when it is not needed. An admin would then have to have access to the machine to reenable the sa account. </a:t>
            </a:r>
          </a:p>
          <a:p>
            <a:pPr lvl="1"/>
            <a:endParaRPr lang="en-US" dirty="0">
              <a:solidFill>
                <a:schemeClr val="bg1"/>
              </a:solidFill>
            </a:endParaRPr>
          </a:p>
        </p:txBody>
      </p:sp>
    </p:spTree>
    <p:extLst>
      <p:ext uri="{BB962C8B-B14F-4D97-AF65-F5344CB8AC3E}">
        <p14:creationId xmlns:p14="http://schemas.microsoft.com/office/powerpoint/2010/main" val="54761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File Permissions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260390"/>
            <a:ext cx="8534400" cy="5385716"/>
          </a:xfrm>
        </p:spPr>
        <p:txBody>
          <a:bodyPr/>
          <a:lstStyle/>
          <a:p>
            <a:r>
              <a:rPr lang="en-US" dirty="0">
                <a:solidFill>
                  <a:schemeClr val="bg1"/>
                </a:solidFill>
              </a:rPr>
              <a:t>Web files are stored in your web directory </a:t>
            </a:r>
          </a:p>
          <a:p>
            <a:pPr lvl="1"/>
            <a:r>
              <a:rPr lang="en-US" dirty="0">
                <a:solidFill>
                  <a:schemeClr val="bg1"/>
                </a:solidFill>
              </a:rPr>
              <a:t>C:/inetpub/wwwroot on Windows</a:t>
            </a:r>
          </a:p>
          <a:p>
            <a:pPr lvl="1"/>
            <a:r>
              <a:rPr lang="en-US" dirty="0">
                <a:solidFill>
                  <a:schemeClr val="bg1"/>
                </a:solidFill>
              </a:rPr>
              <a:t>/var/www/html on Linux</a:t>
            </a:r>
          </a:p>
          <a:p>
            <a:r>
              <a:rPr lang="en-US" dirty="0">
                <a:solidFill>
                  <a:schemeClr val="bg1"/>
                </a:solidFill>
              </a:rPr>
              <a:t>Files anywhere under the tree are accessible to those who can guess the URL for the file.</a:t>
            </a:r>
          </a:p>
          <a:p>
            <a:r>
              <a:rPr lang="en-US" dirty="0">
                <a:solidFill>
                  <a:schemeClr val="bg1"/>
                </a:solidFill>
              </a:rPr>
              <a:t>For example, if and admin page isn’t properly password protected, and a user guesses that the page is at yourwebsite.com/admin.php they can gain access.</a:t>
            </a:r>
          </a:p>
          <a:p>
            <a:r>
              <a:rPr lang="en-US" dirty="0">
                <a:solidFill>
                  <a:schemeClr val="bg1"/>
                </a:solidFill>
              </a:rPr>
              <a:t>Storing user uploaded files in a sub directory of the root web folder can lead to leakage of information, if a user can guess the path to and name of the file.</a:t>
            </a:r>
          </a:p>
        </p:txBody>
      </p:sp>
    </p:spTree>
    <p:extLst>
      <p:ext uri="{BB962C8B-B14F-4D97-AF65-F5344CB8AC3E}">
        <p14:creationId xmlns:p14="http://schemas.microsoft.com/office/powerpoint/2010/main" val="581938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Proper File Permissions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42768"/>
            <a:ext cx="8534400" cy="5082746"/>
          </a:xfrm>
        </p:spPr>
        <p:txBody>
          <a:bodyPr/>
          <a:lstStyle/>
          <a:p>
            <a:r>
              <a:rPr lang="en-US" dirty="0">
                <a:solidFill>
                  <a:schemeClr val="bg1"/>
                </a:solidFill>
              </a:rPr>
              <a:t>To protect these files it is necessary to create a separate folder elsewhere on the system and create a script or program that can manage authentication and file delivery.</a:t>
            </a:r>
          </a:p>
          <a:p>
            <a:r>
              <a:rPr lang="en-US" dirty="0">
                <a:solidFill>
                  <a:schemeClr val="bg1"/>
                </a:solidFill>
              </a:rPr>
              <a:t>On *nix systems it is also a very good idea to automatically disable the executable bit ( </a:t>
            </a:r>
            <a:r>
              <a:rPr lang="en-US" i="1" dirty="0">
                <a:solidFill>
                  <a:schemeClr val="bg1"/>
                </a:solidFill>
              </a:rPr>
              <a:t>$</a:t>
            </a:r>
            <a:r>
              <a:rPr lang="en-US" i="1" dirty="0" err="1">
                <a:solidFill>
                  <a:schemeClr val="bg1"/>
                </a:solidFill>
              </a:rPr>
              <a:t>chmod</a:t>
            </a:r>
            <a:r>
              <a:rPr lang="en-US" i="1" dirty="0">
                <a:solidFill>
                  <a:schemeClr val="bg1"/>
                </a:solidFill>
              </a:rPr>
              <a:t> –x filename</a:t>
            </a:r>
            <a:r>
              <a:rPr lang="en-US" dirty="0">
                <a:solidFill>
                  <a:schemeClr val="bg1"/>
                </a:solidFill>
              </a:rPr>
              <a:t> ) of all files to prevent malicious scripts/code from being run on your server.</a:t>
            </a:r>
          </a:p>
        </p:txBody>
      </p:sp>
    </p:spTree>
    <p:extLst>
      <p:ext uri="{BB962C8B-B14F-4D97-AF65-F5344CB8AC3E}">
        <p14:creationId xmlns:p14="http://schemas.microsoft.com/office/powerpoint/2010/main" val="338044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URL Parameters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59244"/>
            <a:ext cx="10206210" cy="3912972"/>
          </a:xfrm>
        </p:spPr>
        <p:txBody>
          <a:bodyPr/>
          <a:lstStyle/>
          <a:p>
            <a:r>
              <a:rPr lang="en-US" dirty="0">
                <a:solidFill>
                  <a:schemeClr val="bg1"/>
                </a:solidFill>
              </a:rPr>
              <a:t>URL Parameters are a super simple way to pass information to a website.</a:t>
            </a:r>
          </a:p>
          <a:p>
            <a:r>
              <a:rPr lang="en-US" dirty="0">
                <a:solidFill>
                  <a:schemeClr val="bg1"/>
                </a:solidFill>
              </a:rPr>
              <a:t>They follow the domain, separated by a </a:t>
            </a:r>
            <a:r>
              <a:rPr lang="en-US" dirty="0">
                <a:solidFill>
                  <a:schemeClr val="bg1"/>
                </a:solidFill>
                <a:latin typeface="Arial" panose="020B0604020202020204" pitchFamily="34" charset="0"/>
                <a:cs typeface="Arial" panose="020B0604020202020204" pitchFamily="34" charset="0"/>
              </a:rPr>
              <a:t>?</a:t>
            </a:r>
          </a:p>
          <a:p>
            <a:r>
              <a:rPr lang="en-US" dirty="0">
                <a:solidFill>
                  <a:schemeClr val="bg1"/>
                </a:solidFill>
              </a:rPr>
              <a:t>The parameters are separated by an &amp;</a:t>
            </a:r>
          </a:p>
          <a:p>
            <a:r>
              <a:rPr lang="en-US" dirty="0">
                <a:solidFill>
                  <a:schemeClr val="bg1"/>
                </a:solidFill>
              </a:rPr>
              <a:t>They are completely insecure. Anyone who can see your web traffic (Network Admins, ISPs, Man-In-The-Middle Attackers) can see the parameters.</a:t>
            </a:r>
          </a:p>
          <a:p>
            <a:r>
              <a:rPr lang="en-US" dirty="0">
                <a:solidFill>
                  <a:schemeClr val="bg1"/>
                </a:solidFill>
              </a:rPr>
              <a:t>Any variables you try to pass that contain sensitive information will be readily available for anyone who inspects the traffic.</a:t>
            </a:r>
          </a:p>
          <a:p>
            <a:endParaRPr lang="en-US" dirty="0">
              <a:solidFill>
                <a:schemeClr val="bg1"/>
              </a:solidFill>
            </a:endParaRPr>
          </a:p>
        </p:txBody>
      </p:sp>
      <p:pic>
        <p:nvPicPr>
          <p:cNvPr id="5" name="Picture 4">
            <a:extLst>
              <a:ext uri="{FF2B5EF4-FFF2-40B4-BE49-F238E27FC236}">
                <a16:creationId xmlns:a16="http://schemas.microsoft.com/office/drawing/2014/main" id="{1C982151-E6E4-468B-A128-901757EA990A}"/>
              </a:ext>
            </a:extLst>
          </p:cNvPr>
          <p:cNvPicPr>
            <a:picLocks noChangeAspect="1"/>
          </p:cNvPicPr>
          <p:nvPr/>
        </p:nvPicPr>
        <p:blipFill>
          <a:blip r:embed="rId2"/>
          <a:stretch>
            <a:fillRect/>
          </a:stretch>
        </p:blipFill>
        <p:spPr>
          <a:xfrm>
            <a:off x="1643942" y="5022506"/>
            <a:ext cx="8286750" cy="476250"/>
          </a:xfrm>
          <a:prstGeom prst="rect">
            <a:avLst/>
          </a:prstGeom>
        </p:spPr>
      </p:pic>
    </p:spTree>
    <p:extLst>
      <p:ext uri="{BB962C8B-B14F-4D97-AF65-F5344CB8AC3E}">
        <p14:creationId xmlns:p14="http://schemas.microsoft.com/office/powerpoint/2010/main" val="4149483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Get and post</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293342"/>
            <a:ext cx="10585150" cy="5352764"/>
          </a:xfrm>
        </p:spPr>
        <p:txBody>
          <a:bodyPr>
            <a:normAutofit lnSpcReduction="10000"/>
          </a:bodyPr>
          <a:lstStyle/>
          <a:p>
            <a:r>
              <a:rPr lang="en-US" dirty="0">
                <a:solidFill>
                  <a:schemeClr val="bg1"/>
                </a:solidFill>
              </a:rPr>
              <a:t>There are 2 ways to send data to a server from a client machine viewing a website.</a:t>
            </a:r>
          </a:p>
          <a:p>
            <a:r>
              <a:rPr lang="en-US" dirty="0">
                <a:solidFill>
                  <a:schemeClr val="bg1"/>
                </a:solidFill>
              </a:rPr>
              <a:t>GET</a:t>
            </a:r>
          </a:p>
          <a:p>
            <a:pPr lvl="1"/>
            <a:r>
              <a:rPr lang="en-US" dirty="0">
                <a:solidFill>
                  <a:schemeClr val="bg1"/>
                </a:solidFill>
              </a:rPr>
              <a:t>Uses URL Parameters</a:t>
            </a:r>
          </a:p>
          <a:p>
            <a:pPr lvl="1"/>
            <a:r>
              <a:rPr lang="en-US" dirty="0">
                <a:solidFill>
                  <a:schemeClr val="bg1"/>
                </a:solidFill>
              </a:rPr>
              <a:t>Is limited in how much data can be sent</a:t>
            </a:r>
            <a:br>
              <a:rPr lang="en-US" dirty="0">
                <a:solidFill>
                  <a:schemeClr val="bg1"/>
                </a:solidFill>
              </a:rPr>
            </a:br>
            <a:r>
              <a:rPr lang="en-US" dirty="0">
                <a:solidFill>
                  <a:schemeClr val="bg1"/>
                </a:solidFill>
              </a:rPr>
              <a:t>(Depends on the browser, usually caps out around 1-2KB)</a:t>
            </a:r>
          </a:p>
          <a:p>
            <a:pPr lvl="1"/>
            <a:r>
              <a:rPr lang="en-US" dirty="0">
                <a:solidFill>
                  <a:schemeClr val="bg1"/>
                </a:solidFill>
              </a:rPr>
              <a:t>Data is Encrypted when using HTTPS/TLS, but can be leaked through things like web server logs</a:t>
            </a:r>
          </a:p>
          <a:p>
            <a:pPr lvl="1"/>
            <a:r>
              <a:rPr lang="en-US" dirty="0">
                <a:solidFill>
                  <a:schemeClr val="bg1"/>
                </a:solidFill>
              </a:rPr>
              <a:t>Data is always available to things like Browser Plugins</a:t>
            </a:r>
          </a:p>
          <a:p>
            <a:r>
              <a:rPr lang="en-US" dirty="0">
                <a:solidFill>
                  <a:schemeClr val="bg1"/>
                </a:solidFill>
              </a:rPr>
              <a:t>POST</a:t>
            </a:r>
          </a:p>
          <a:p>
            <a:pPr lvl="1"/>
            <a:r>
              <a:rPr lang="en-US" dirty="0">
                <a:solidFill>
                  <a:schemeClr val="bg1"/>
                </a:solidFill>
              </a:rPr>
              <a:t>Included in the HTTP request</a:t>
            </a:r>
          </a:p>
          <a:p>
            <a:pPr lvl="1"/>
            <a:r>
              <a:rPr lang="en-US" dirty="0">
                <a:solidFill>
                  <a:schemeClr val="bg1"/>
                </a:solidFill>
              </a:rPr>
              <a:t>Not visible in the URL</a:t>
            </a:r>
          </a:p>
          <a:p>
            <a:pPr lvl="1"/>
            <a:r>
              <a:rPr lang="en-US" dirty="0">
                <a:solidFill>
                  <a:schemeClr val="bg1"/>
                </a:solidFill>
              </a:rPr>
              <a:t>No limit to amount of transfer</a:t>
            </a:r>
          </a:p>
          <a:p>
            <a:pPr lvl="1"/>
            <a:r>
              <a:rPr lang="en-US" dirty="0">
                <a:solidFill>
                  <a:schemeClr val="bg1"/>
                </a:solidFill>
              </a:rPr>
              <a:t>Data is transferred securely when encrypted using TLS </a:t>
            </a:r>
          </a:p>
        </p:txBody>
      </p:sp>
    </p:spTree>
    <p:extLst>
      <p:ext uri="{BB962C8B-B14F-4D97-AF65-F5344CB8AC3E}">
        <p14:creationId xmlns:p14="http://schemas.microsoft.com/office/powerpoint/2010/main" val="8841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Unencrypted Web Data</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519768"/>
            <a:ext cx="5306773" cy="4610100"/>
          </a:xfrm>
        </p:spPr>
        <p:txBody>
          <a:bodyPr/>
          <a:lstStyle/>
          <a:p>
            <a:r>
              <a:rPr lang="en-US" dirty="0">
                <a:solidFill>
                  <a:schemeClr val="bg1"/>
                </a:solidFill>
              </a:rPr>
              <a:t>Web traffic sent over HTTP is sent in plain text that anyone with network access can read</a:t>
            </a:r>
          </a:p>
          <a:p>
            <a:r>
              <a:rPr lang="en-US" dirty="0">
                <a:solidFill>
                  <a:schemeClr val="bg1"/>
                </a:solidFill>
              </a:rPr>
              <a:t>Even if you don’t make it super easy by using URL parameters, programs like Wireshark allow users to open and view the contents of packets</a:t>
            </a:r>
          </a:p>
          <a:p>
            <a:r>
              <a:rPr lang="en-US" dirty="0">
                <a:solidFill>
                  <a:schemeClr val="bg1"/>
                </a:solidFill>
              </a:rPr>
              <a:t>Both GET and POST requests are visible</a:t>
            </a:r>
          </a:p>
          <a:p>
            <a:r>
              <a:rPr lang="en-US" dirty="0">
                <a:solidFill>
                  <a:schemeClr val="bg1"/>
                </a:solidFill>
              </a:rPr>
              <a:t>Sometimes the headers are what attackers are interested in. Other times they are interested in the actual content.</a:t>
            </a:r>
          </a:p>
        </p:txBody>
      </p:sp>
      <p:pic>
        <p:nvPicPr>
          <p:cNvPr id="5" name="Picture 4">
            <a:extLst>
              <a:ext uri="{FF2B5EF4-FFF2-40B4-BE49-F238E27FC236}">
                <a16:creationId xmlns:a16="http://schemas.microsoft.com/office/drawing/2014/main" id="{5523EABA-892D-4C1C-BC40-F7930EE049DB}"/>
              </a:ext>
            </a:extLst>
          </p:cNvPr>
          <p:cNvPicPr>
            <a:picLocks noChangeAspect="1"/>
          </p:cNvPicPr>
          <p:nvPr/>
        </p:nvPicPr>
        <p:blipFill rotWithShape="1">
          <a:blip r:embed="rId2"/>
          <a:srcRect r="31337"/>
          <a:stretch/>
        </p:blipFill>
        <p:spPr>
          <a:xfrm>
            <a:off x="6201016" y="1519767"/>
            <a:ext cx="5788057" cy="4610100"/>
          </a:xfrm>
          <a:prstGeom prst="rect">
            <a:avLst/>
          </a:prstGeom>
        </p:spPr>
      </p:pic>
      <p:sp>
        <p:nvSpPr>
          <p:cNvPr id="7" name="Rectangle 6">
            <a:extLst>
              <a:ext uri="{FF2B5EF4-FFF2-40B4-BE49-F238E27FC236}">
                <a16:creationId xmlns:a16="http://schemas.microsoft.com/office/drawing/2014/main" id="{AB9C0365-2113-42E4-B765-7B5D020FFF23}"/>
              </a:ext>
            </a:extLst>
          </p:cNvPr>
          <p:cNvSpPr/>
          <p:nvPr/>
        </p:nvSpPr>
        <p:spPr>
          <a:xfrm>
            <a:off x="10544432" y="4827373"/>
            <a:ext cx="1400433" cy="980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2304002-A210-4ADC-92E0-AA85C3D3090C}"/>
              </a:ext>
            </a:extLst>
          </p:cNvPr>
          <p:cNvSpPr/>
          <p:nvPr/>
        </p:nvSpPr>
        <p:spPr>
          <a:xfrm>
            <a:off x="10500224" y="4757351"/>
            <a:ext cx="1488849" cy="1107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780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What Happens when code isn’t secure</a:t>
            </a:r>
            <a:r>
              <a:rPr lang="en-US"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655809"/>
            <a:ext cx="7701907" cy="4754148"/>
          </a:xfrm>
        </p:spPr>
        <p:txBody>
          <a:bodyPr>
            <a:normAutofit lnSpcReduction="10000"/>
          </a:bodyPr>
          <a:lstStyle/>
          <a:p>
            <a:r>
              <a:rPr lang="en-US" dirty="0">
                <a:solidFill>
                  <a:schemeClr val="bg1"/>
                </a:solidFill>
              </a:rPr>
              <a:t>Office of Personnel Management data breach</a:t>
            </a:r>
          </a:p>
          <a:p>
            <a:pPr lvl="1"/>
            <a:r>
              <a:rPr lang="en-US" dirty="0">
                <a:solidFill>
                  <a:schemeClr val="bg1"/>
                </a:solidFill>
              </a:rPr>
              <a:t>21.5 million records of people employed by the government (including contractors and individuals with security clearances) were stolen and then exfiltrated.</a:t>
            </a:r>
          </a:p>
          <a:p>
            <a:pPr lvl="1"/>
            <a:r>
              <a:rPr lang="en-US" dirty="0">
                <a:solidFill>
                  <a:schemeClr val="bg1"/>
                </a:solidFill>
              </a:rPr>
              <a:t>This included clearance information, personal details, and fingerprints of the affected individuals.</a:t>
            </a:r>
          </a:p>
          <a:p>
            <a:r>
              <a:rPr lang="en-US" dirty="0">
                <a:solidFill>
                  <a:schemeClr val="bg1"/>
                </a:solidFill>
              </a:rPr>
              <a:t>Equifax Breach</a:t>
            </a:r>
          </a:p>
          <a:p>
            <a:pPr lvl="1"/>
            <a:r>
              <a:rPr lang="en-US" dirty="0">
                <a:solidFill>
                  <a:schemeClr val="bg1"/>
                </a:solidFill>
              </a:rPr>
              <a:t>Identity related information of 145.5 million US consumers was stolen by identity thieves.</a:t>
            </a:r>
          </a:p>
          <a:p>
            <a:pPr lvl="1"/>
            <a:r>
              <a:rPr lang="en-US" dirty="0">
                <a:solidFill>
                  <a:schemeClr val="bg1"/>
                </a:solidFill>
              </a:rPr>
              <a:t>Data stolen included full names, Social Security numbers, birth dates, addresses, and, in some cases, driver license numbers.</a:t>
            </a:r>
          </a:p>
          <a:p>
            <a:pPr lvl="1"/>
            <a:r>
              <a:rPr lang="en-US" dirty="0">
                <a:solidFill>
                  <a:schemeClr val="bg1"/>
                </a:solidFill>
              </a:rPr>
              <a:t>This is the information used by banks, employers, and hospitals to verify identity.</a:t>
            </a:r>
          </a:p>
        </p:txBody>
      </p:sp>
      <p:grpSp>
        <p:nvGrpSpPr>
          <p:cNvPr id="4" name="Group 3">
            <a:extLst>
              <a:ext uri="{FF2B5EF4-FFF2-40B4-BE49-F238E27FC236}">
                <a16:creationId xmlns:a16="http://schemas.microsoft.com/office/drawing/2014/main" id="{3A206E49-777B-411B-864C-F82E3F61449C}"/>
              </a:ext>
            </a:extLst>
          </p:cNvPr>
          <p:cNvGrpSpPr/>
          <p:nvPr/>
        </p:nvGrpSpPr>
        <p:grpSpPr>
          <a:xfrm>
            <a:off x="8494328" y="2086458"/>
            <a:ext cx="2643875" cy="2849841"/>
            <a:chOff x="1284607" y="2367815"/>
            <a:chExt cx="2643875" cy="2849841"/>
          </a:xfrm>
        </p:grpSpPr>
        <p:sp>
          <p:nvSpPr>
            <p:cNvPr id="5" name="Picture Placeholder 8" descr="Unlock">
              <a:extLst>
                <a:ext uri="{FF2B5EF4-FFF2-40B4-BE49-F238E27FC236}">
                  <a16:creationId xmlns:a16="http://schemas.microsoft.com/office/drawing/2014/main" id="{EB69DAA0-4752-40DF-A8FD-7005E28FD45F}"/>
                </a:ext>
              </a:extLst>
            </p:cNvPr>
            <p:cNvSpPr/>
            <p:nvPr/>
          </p:nvSpPr>
          <p:spPr>
            <a:xfrm>
              <a:off x="1284607" y="2367815"/>
              <a:ext cx="2005443" cy="2849841"/>
            </a:xfrm>
            <a:custGeom>
              <a:avLst/>
              <a:gdLst>
                <a:gd name="connsiteX0" fmla="*/ 1011518 w 2005443"/>
                <a:gd name="connsiteY0" fmla="*/ 1363350 h 2849840"/>
                <a:gd name="connsiteX1" fmla="*/ 483769 w 2005443"/>
                <a:gd name="connsiteY1" fmla="*/ 1402051 h 2849840"/>
                <a:gd name="connsiteX2" fmla="*/ 483769 w 2005443"/>
                <a:gd name="connsiteY2" fmla="*/ 765235 h 2849840"/>
                <a:gd name="connsiteX3" fmla="*/ 1011518 w 2005443"/>
                <a:gd name="connsiteY3" fmla="*/ 237487 h 2849840"/>
                <a:gd name="connsiteX4" fmla="*/ 1539266 w 2005443"/>
                <a:gd name="connsiteY4" fmla="*/ 765235 h 2849840"/>
                <a:gd name="connsiteX5" fmla="*/ 1539266 w 2005443"/>
                <a:gd name="connsiteY5" fmla="*/ 976334 h 2849840"/>
                <a:gd name="connsiteX6" fmla="*/ 1750365 w 2005443"/>
                <a:gd name="connsiteY6" fmla="*/ 976334 h 2849840"/>
                <a:gd name="connsiteX7" fmla="*/ 1750365 w 2005443"/>
                <a:gd name="connsiteY7" fmla="*/ 765235 h 2849840"/>
                <a:gd name="connsiteX8" fmla="*/ 1011518 w 2005443"/>
                <a:gd name="connsiteY8" fmla="*/ 26387 h 2849840"/>
                <a:gd name="connsiteX9" fmla="*/ 272670 w 2005443"/>
                <a:gd name="connsiteY9" fmla="*/ 765235 h 2849840"/>
                <a:gd name="connsiteX10" fmla="*/ 272670 w 2005443"/>
                <a:gd name="connsiteY10" fmla="*/ 1416125 h 2849840"/>
                <a:gd name="connsiteX11" fmla="*/ 26387 w 2005443"/>
                <a:gd name="connsiteY11" fmla="*/ 1433716 h 2849840"/>
                <a:gd name="connsiteX12" fmla="*/ 26387 w 2005443"/>
                <a:gd name="connsiteY12" fmla="*/ 2770679 h 2849840"/>
                <a:gd name="connsiteX13" fmla="*/ 1011518 w 2005443"/>
                <a:gd name="connsiteY13" fmla="*/ 2841045 h 2849840"/>
                <a:gd name="connsiteX14" fmla="*/ 1996648 w 2005443"/>
                <a:gd name="connsiteY14" fmla="*/ 2770679 h 2849840"/>
                <a:gd name="connsiteX15" fmla="*/ 1996648 w 2005443"/>
                <a:gd name="connsiteY15" fmla="*/ 1433716 h 2849840"/>
                <a:gd name="connsiteX16" fmla="*/ 1011518 w 2005443"/>
                <a:gd name="connsiteY16" fmla="*/ 1363350 h 2849840"/>
                <a:gd name="connsiteX17" fmla="*/ 1081884 w 2005443"/>
                <a:gd name="connsiteY17" fmla="*/ 2302742 h 2849840"/>
                <a:gd name="connsiteX18" fmla="*/ 1081884 w 2005443"/>
                <a:gd name="connsiteY18" fmla="*/ 2489213 h 2849840"/>
                <a:gd name="connsiteX19" fmla="*/ 941151 w 2005443"/>
                <a:gd name="connsiteY19" fmla="*/ 2489213 h 2849840"/>
                <a:gd name="connsiteX20" fmla="*/ 941151 w 2005443"/>
                <a:gd name="connsiteY20" fmla="*/ 2302742 h 2849840"/>
                <a:gd name="connsiteX21" fmla="*/ 800418 w 2005443"/>
                <a:gd name="connsiteY21" fmla="*/ 2102197 h 2849840"/>
                <a:gd name="connsiteX22" fmla="*/ 1011518 w 2005443"/>
                <a:gd name="connsiteY22" fmla="*/ 1891098 h 2849840"/>
                <a:gd name="connsiteX23" fmla="*/ 1222617 w 2005443"/>
                <a:gd name="connsiteY23" fmla="*/ 2102197 h 2849840"/>
                <a:gd name="connsiteX24" fmla="*/ 1081884 w 2005443"/>
                <a:gd name="connsiteY24" fmla="*/ 2302742 h 28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5443" h="2849840">
                  <a:moveTo>
                    <a:pt x="1011518" y="1363350"/>
                  </a:moveTo>
                  <a:lnTo>
                    <a:pt x="483769" y="1402051"/>
                  </a:lnTo>
                  <a:lnTo>
                    <a:pt x="483769" y="765235"/>
                  </a:lnTo>
                  <a:cubicBezTo>
                    <a:pt x="483769" y="473214"/>
                    <a:pt x="719497" y="237487"/>
                    <a:pt x="1011518" y="237487"/>
                  </a:cubicBezTo>
                  <a:cubicBezTo>
                    <a:pt x="1303538" y="237487"/>
                    <a:pt x="1539266" y="473214"/>
                    <a:pt x="1539266" y="765235"/>
                  </a:cubicBezTo>
                  <a:lnTo>
                    <a:pt x="1539266" y="976334"/>
                  </a:lnTo>
                  <a:lnTo>
                    <a:pt x="1750365" y="976334"/>
                  </a:lnTo>
                  <a:lnTo>
                    <a:pt x="1750365" y="765235"/>
                  </a:lnTo>
                  <a:cubicBezTo>
                    <a:pt x="1750365" y="357110"/>
                    <a:pt x="1419643" y="26387"/>
                    <a:pt x="1011518" y="26387"/>
                  </a:cubicBezTo>
                  <a:cubicBezTo>
                    <a:pt x="603392" y="26387"/>
                    <a:pt x="272670" y="357110"/>
                    <a:pt x="272670" y="765235"/>
                  </a:cubicBezTo>
                  <a:lnTo>
                    <a:pt x="272670" y="1416125"/>
                  </a:lnTo>
                  <a:lnTo>
                    <a:pt x="26387" y="1433716"/>
                  </a:lnTo>
                  <a:lnTo>
                    <a:pt x="26387" y="2770679"/>
                  </a:lnTo>
                  <a:lnTo>
                    <a:pt x="1011518" y="2841045"/>
                  </a:lnTo>
                  <a:lnTo>
                    <a:pt x="1996648" y="2770679"/>
                  </a:lnTo>
                  <a:lnTo>
                    <a:pt x="1996648" y="1433716"/>
                  </a:lnTo>
                  <a:lnTo>
                    <a:pt x="1011518" y="1363350"/>
                  </a:lnTo>
                  <a:close/>
                  <a:moveTo>
                    <a:pt x="1081884" y="2302742"/>
                  </a:moveTo>
                  <a:lnTo>
                    <a:pt x="1081884" y="2489213"/>
                  </a:lnTo>
                  <a:lnTo>
                    <a:pt x="941151" y="2489213"/>
                  </a:lnTo>
                  <a:lnTo>
                    <a:pt x="941151" y="2302742"/>
                  </a:lnTo>
                  <a:cubicBezTo>
                    <a:pt x="860230" y="2274595"/>
                    <a:pt x="800418" y="2197192"/>
                    <a:pt x="800418" y="2102197"/>
                  </a:cubicBezTo>
                  <a:cubicBezTo>
                    <a:pt x="800418" y="1986093"/>
                    <a:pt x="895413" y="1891098"/>
                    <a:pt x="1011518" y="1891098"/>
                  </a:cubicBezTo>
                  <a:cubicBezTo>
                    <a:pt x="1127622" y="1891098"/>
                    <a:pt x="1222617" y="1986093"/>
                    <a:pt x="1222617" y="2102197"/>
                  </a:cubicBezTo>
                  <a:cubicBezTo>
                    <a:pt x="1222617" y="2193674"/>
                    <a:pt x="1162805" y="2271077"/>
                    <a:pt x="1081884" y="2302742"/>
                  </a:cubicBezTo>
                  <a:close/>
                </a:path>
              </a:pathLst>
            </a:custGeom>
            <a:solidFill>
              <a:srgbClr val="000000"/>
            </a:solidFill>
            <a:ln w="9525" cap="flat">
              <a:noFill/>
              <a:prstDash val="solid"/>
              <a:miter/>
            </a:ln>
          </p:spPr>
          <p:txBody>
            <a:bodyPr rtlCol="0" anchor="ctr"/>
            <a:lstStyle/>
            <a:p>
              <a:endParaRPr lang="en-US" dirty="0"/>
            </a:p>
          </p:txBody>
        </p:sp>
        <p:sp>
          <p:nvSpPr>
            <p:cNvPr id="6" name="Lightning Bolt 5">
              <a:extLst>
                <a:ext uri="{FF2B5EF4-FFF2-40B4-BE49-F238E27FC236}">
                  <a16:creationId xmlns:a16="http://schemas.microsoft.com/office/drawing/2014/main" id="{596D57E1-566D-47E7-8AC1-5E041CA5F0A3}"/>
                </a:ext>
              </a:extLst>
            </p:cNvPr>
            <p:cNvSpPr/>
            <p:nvPr/>
          </p:nvSpPr>
          <p:spPr>
            <a:xfrm rot="1678842" flipH="1">
              <a:off x="2849325" y="2636537"/>
              <a:ext cx="1079157" cy="1400433"/>
            </a:xfrm>
            <a:prstGeom prst="lightningBol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1291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Encrypting web traffic</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882804"/>
            <a:ext cx="8534400" cy="4247063"/>
          </a:xfrm>
        </p:spPr>
        <p:txBody>
          <a:bodyPr/>
          <a:lstStyle/>
          <a:p>
            <a:r>
              <a:rPr lang="en-US" dirty="0">
                <a:solidFill>
                  <a:schemeClr val="bg1"/>
                </a:solidFill>
              </a:rPr>
              <a:t>TLS </a:t>
            </a:r>
          </a:p>
          <a:p>
            <a:pPr lvl="1"/>
            <a:r>
              <a:rPr lang="en-US" dirty="0">
                <a:solidFill>
                  <a:schemeClr val="bg1"/>
                </a:solidFill>
              </a:rPr>
              <a:t>Stands for Transport Layer Security</a:t>
            </a:r>
          </a:p>
          <a:p>
            <a:pPr lvl="1"/>
            <a:r>
              <a:rPr lang="en-US" dirty="0">
                <a:solidFill>
                  <a:schemeClr val="bg1"/>
                </a:solidFill>
              </a:rPr>
              <a:t>Is a cryptographic protocol that provides communications security over a computer network</a:t>
            </a:r>
          </a:p>
          <a:p>
            <a:pPr lvl="1"/>
            <a:r>
              <a:rPr lang="en-US" dirty="0">
                <a:solidFill>
                  <a:schemeClr val="bg1"/>
                </a:solidFill>
              </a:rPr>
              <a:t>Allows encrypted network communication between devices</a:t>
            </a:r>
          </a:p>
          <a:p>
            <a:r>
              <a:rPr lang="en-US" dirty="0">
                <a:solidFill>
                  <a:schemeClr val="bg1"/>
                </a:solidFill>
              </a:rPr>
              <a:t>HTTPS</a:t>
            </a:r>
          </a:p>
          <a:p>
            <a:pPr lvl="1"/>
            <a:r>
              <a:rPr lang="en-US" dirty="0">
                <a:solidFill>
                  <a:schemeClr val="bg1"/>
                </a:solidFill>
              </a:rPr>
              <a:t>Stands for HyperText Transfer Protocol within SSL </a:t>
            </a:r>
            <a:br>
              <a:rPr lang="en-US" dirty="0">
                <a:solidFill>
                  <a:schemeClr val="bg1"/>
                </a:solidFill>
              </a:rPr>
            </a:br>
            <a:r>
              <a:rPr lang="en-US" dirty="0">
                <a:solidFill>
                  <a:schemeClr val="bg1"/>
                </a:solidFill>
              </a:rPr>
              <a:t>(The old version of TLS)</a:t>
            </a:r>
          </a:p>
          <a:p>
            <a:pPr lvl="1"/>
            <a:r>
              <a:rPr lang="en-US" dirty="0">
                <a:solidFill>
                  <a:schemeClr val="bg1"/>
                </a:solidFill>
              </a:rPr>
              <a:t>Relies on Certificate Authorities (CAs) to verify the identity of websites</a:t>
            </a:r>
          </a:p>
        </p:txBody>
      </p:sp>
      <p:sp>
        <p:nvSpPr>
          <p:cNvPr id="4" name="Subtitle 2">
            <a:extLst>
              <a:ext uri="{FF2B5EF4-FFF2-40B4-BE49-F238E27FC236}">
                <a16:creationId xmlns:a16="http://schemas.microsoft.com/office/drawing/2014/main" id="{4C90D709-99BE-4362-A0BD-4E8147904493}"/>
              </a:ext>
            </a:extLst>
          </p:cNvPr>
          <p:cNvSpPr txBox="1">
            <a:spLocks/>
          </p:cNvSpPr>
          <p:nvPr/>
        </p:nvSpPr>
        <p:spPr>
          <a:xfrm>
            <a:off x="684212" y="375737"/>
            <a:ext cx="6400800" cy="194733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solidFill>
                  <a:schemeClr val="bg1"/>
                </a:solidFill>
              </a:rPr>
              <a:t>What are TLS and HTTPS</a:t>
            </a:r>
            <a:r>
              <a:rPr lang="en-US" dirty="0">
                <a:solidFill>
                  <a:schemeClr val="bg1"/>
                </a:solidFill>
                <a:latin typeface="Arial" panose="020B0604020202020204" pitchFamily="34" charset="0"/>
                <a:cs typeface="Arial" panose="020B0604020202020204" pitchFamily="34" charset="0"/>
              </a:rPr>
              <a:t>?</a:t>
            </a:r>
            <a:endParaRPr lang="en-US" dirty="0">
              <a:solidFill>
                <a:schemeClr val="bg1"/>
              </a:solidFill>
            </a:endParaRPr>
          </a:p>
        </p:txBody>
      </p:sp>
    </p:spTree>
    <p:extLst>
      <p:ext uri="{BB962C8B-B14F-4D97-AF65-F5344CB8AC3E}">
        <p14:creationId xmlns:p14="http://schemas.microsoft.com/office/powerpoint/2010/main" val="3801069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Encrypting web traffic</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882804"/>
            <a:ext cx="8534400" cy="4247063"/>
          </a:xfrm>
        </p:spPr>
        <p:txBody>
          <a:bodyPr/>
          <a:lstStyle/>
          <a:p>
            <a:r>
              <a:rPr lang="en-US" dirty="0">
                <a:solidFill>
                  <a:schemeClr val="bg1"/>
                </a:solidFill>
              </a:rPr>
              <a:t>Many hosting providers offer services that will set up and configure TLS along with dynamic DNS for you.</a:t>
            </a:r>
          </a:p>
          <a:p>
            <a:r>
              <a:rPr lang="en-US" dirty="0">
                <a:solidFill>
                  <a:schemeClr val="bg1"/>
                </a:solidFill>
              </a:rPr>
              <a:t>If you are self hosting a website, Let’s Encrypt (letsencrypt.org) offers free automated certificate management.</a:t>
            </a:r>
          </a:p>
        </p:txBody>
      </p:sp>
      <p:sp>
        <p:nvSpPr>
          <p:cNvPr id="4" name="Subtitle 2">
            <a:extLst>
              <a:ext uri="{FF2B5EF4-FFF2-40B4-BE49-F238E27FC236}">
                <a16:creationId xmlns:a16="http://schemas.microsoft.com/office/drawing/2014/main" id="{4C90D709-99BE-4362-A0BD-4E8147904493}"/>
              </a:ext>
            </a:extLst>
          </p:cNvPr>
          <p:cNvSpPr txBox="1">
            <a:spLocks/>
          </p:cNvSpPr>
          <p:nvPr/>
        </p:nvSpPr>
        <p:spPr>
          <a:xfrm>
            <a:off x="684212" y="375737"/>
            <a:ext cx="6400800" cy="194733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solidFill>
                  <a:schemeClr val="bg1"/>
                </a:solidFill>
              </a:rPr>
              <a:t>How to set up TLS and HTTPS</a:t>
            </a:r>
            <a:r>
              <a:rPr lang="en-US" dirty="0">
                <a:solidFill>
                  <a:schemeClr val="bg1"/>
                </a:solidFill>
                <a:latin typeface="Arial" panose="020B0604020202020204" pitchFamily="34" charset="0"/>
                <a:cs typeface="Arial" panose="020B0604020202020204" pitchFamily="34" charset="0"/>
              </a:rPr>
              <a:t>?</a:t>
            </a:r>
            <a:endParaRPr lang="en-US" dirty="0">
              <a:solidFill>
                <a:schemeClr val="bg1"/>
              </a:solidFill>
            </a:endParaRPr>
          </a:p>
        </p:txBody>
      </p:sp>
    </p:spTree>
    <p:extLst>
      <p:ext uri="{BB962C8B-B14F-4D97-AF65-F5344CB8AC3E}">
        <p14:creationId xmlns:p14="http://schemas.microsoft.com/office/powerpoint/2010/main" val="230255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Improperly Configured API’s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2514600"/>
            <a:ext cx="8534400" cy="3615267"/>
          </a:xfrm>
        </p:spPr>
        <p:txBody>
          <a:bodyPr/>
          <a:lstStyle/>
          <a:p>
            <a:r>
              <a:rPr lang="en-US" dirty="0">
                <a:solidFill>
                  <a:schemeClr val="bg1"/>
                </a:solidFill>
              </a:rPr>
              <a:t>What is TLS?</a:t>
            </a:r>
          </a:p>
          <a:p>
            <a:r>
              <a:rPr lang="en-US" dirty="0">
                <a:solidFill>
                  <a:schemeClr val="bg1"/>
                </a:solidFill>
              </a:rPr>
              <a:t>Let’s Encrypt</a:t>
            </a:r>
          </a:p>
          <a:p>
            <a:r>
              <a:rPr lang="en-US" dirty="0">
                <a:solidFill>
                  <a:schemeClr val="bg1"/>
                </a:solidFill>
              </a:rPr>
              <a:t>Manually</a:t>
            </a:r>
          </a:p>
        </p:txBody>
      </p:sp>
    </p:spTree>
    <p:extLst>
      <p:ext uri="{BB962C8B-B14F-4D97-AF65-F5344CB8AC3E}">
        <p14:creationId xmlns:p14="http://schemas.microsoft.com/office/powerpoint/2010/main" val="1145368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Creating Secure API’s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2514600"/>
            <a:ext cx="8534400" cy="3615267"/>
          </a:xfrm>
        </p:spPr>
        <p:txBody>
          <a:bodyPr/>
          <a:lstStyle/>
          <a:p>
            <a:r>
              <a:rPr lang="en-US" dirty="0">
                <a:solidFill>
                  <a:schemeClr val="bg1"/>
                </a:solidFill>
              </a:rPr>
              <a:t>What is TLS?</a:t>
            </a:r>
          </a:p>
          <a:p>
            <a:r>
              <a:rPr lang="en-US" dirty="0">
                <a:solidFill>
                  <a:schemeClr val="bg1"/>
                </a:solidFill>
              </a:rPr>
              <a:t>Let’s Encrypt</a:t>
            </a:r>
          </a:p>
          <a:p>
            <a:r>
              <a:rPr lang="en-US" dirty="0">
                <a:solidFill>
                  <a:schemeClr val="bg1"/>
                </a:solidFill>
              </a:rPr>
              <a:t>Manually</a:t>
            </a:r>
          </a:p>
        </p:txBody>
      </p:sp>
    </p:spTree>
    <p:extLst>
      <p:ext uri="{BB962C8B-B14F-4D97-AF65-F5344CB8AC3E}">
        <p14:creationId xmlns:p14="http://schemas.microsoft.com/office/powerpoint/2010/main" val="163335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Common Programming Malpractice</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75720"/>
            <a:ext cx="8534400" cy="4754148"/>
          </a:xfrm>
        </p:spPr>
        <p:txBody>
          <a:bodyPr/>
          <a:lstStyle/>
          <a:p>
            <a:r>
              <a:rPr lang="en-US" dirty="0">
                <a:solidFill>
                  <a:schemeClr val="bg1"/>
                </a:solidFill>
              </a:rPr>
              <a:t>Buffer Overflows</a:t>
            </a:r>
          </a:p>
          <a:p>
            <a:r>
              <a:rPr lang="en-US" dirty="0">
                <a:solidFill>
                  <a:schemeClr val="bg1"/>
                </a:solidFill>
              </a:rPr>
              <a:t>Stack Overflows</a:t>
            </a:r>
          </a:p>
          <a:p>
            <a:r>
              <a:rPr lang="en-US" dirty="0">
                <a:solidFill>
                  <a:schemeClr val="bg1"/>
                </a:solidFill>
              </a:rPr>
              <a:t>Null errors</a:t>
            </a:r>
          </a:p>
        </p:txBody>
      </p:sp>
    </p:spTree>
    <p:extLst>
      <p:ext uri="{BB962C8B-B14F-4D97-AF65-F5344CB8AC3E}">
        <p14:creationId xmlns:p14="http://schemas.microsoft.com/office/powerpoint/2010/main" val="32771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Buffer Overflow</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4571999" y="1375720"/>
            <a:ext cx="7479957" cy="4754148"/>
          </a:xfrm>
        </p:spPr>
        <p:txBody>
          <a:bodyPr/>
          <a:lstStyle/>
          <a:p>
            <a:r>
              <a:rPr lang="en-US" dirty="0">
                <a:solidFill>
                  <a:schemeClr val="bg1"/>
                </a:solidFill>
              </a:rPr>
              <a:t>A buffer overflow is when memory outside a buffer is accessed.</a:t>
            </a:r>
          </a:p>
          <a:p>
            <a:r>
              <a:rPr lang="en-US" dirty="0">
                <a:solidFill>
                  <a:schemeClr val="bg1"/>
                </a:solidFill>
              </a:rPr>
              <a:t>This commonly happens when dynamic memory management is involved. (See the code on the left)</a:t>
            </a:r>
          </a:p>
          <a:p>
            <a:r>
              <a:rPr lang="en-US" dirty="0">
                <a:solidFill>
                  <a:schemeClr val="bg1"/>
                </a:solidFill>
              </a:rPr>
              <a:t>Here we allocate 2 char arrays of size 5, but we are accessing sections of the array that are not actually part of the array.</a:t>
            </a:r>
          </a:p>
          <a:p>
            <a:r>
              <a:rPr lang="en-US" dirty="0">
                <a:solidFill>
                  <a:schemeClr val="bg1"/>
                </a:solidFill>
              </a:rPr>
              <a:t>This code can compile and run, it is possible it could end in a segmentation fault (</a:t>
            </a:r>
            <a:r>
              <a:rPr lang="en-US" dirty="0" err="1">
                <a:solidFill>
                  <a:schemeClr val="bg1"/>
                </a:solidFill>
              </a:rPr>
              <a:t>Segfault</a:t>
            </a:r>
            <a:r>
              <a:rPr lang="en-US" dirty="0">
                <a:solidFill>
                  <a:schemeClr val="bg1"/>
                </a:solidFill>
              </a:rPr>
              <a:t>) and crash. But it is possible that data could be  illegitimately read or altered.</a:t>
            </a:r>
          </a:p>
        </p:txBody>
      </p:sp>
      <p:pic>
        <p:nvPicPr>
          <p:cNvPr id="6" name="Picture 5">
            <a:extLst>
              <a:ext uri="{FF2B5EF4-FFF2-40B4-BE49-F238E27FC236}">
                <a16:creationId xmlns:a16="http://schemas.microsoft.com/office/drawing/2014/main" id="{9D8117C3-52A2-4A35-A851-A8AF3A86B9B4}"/>
              </a:ext>
            </a:extLst>
          </p:cNvPr>
          <p:cNvPicPr>
            <a:picLocks noChangeAspect="1"/>
          </p:cNvPicPr>
          <p:nvPr/>
        </p:nvPicPr>
        <p:blipFill>
          <a:blip r:embed="rId2"/>
          <a:stretch>
            <a:fillRect/>
          </a:stretch>
        </p:blipFill>
        <p:spPr>
          <a:xfrm>
            <a:off x="533399" y="1375720"/>
            <a:ext cx="4038600" cy="5191125"/>
          </a:xfrm>
          <a:prstGeom prst="rect">
            <a:avLst/>
          </a:prstGeom>
        </p:spPr>
      </p:pic>
    </p:spTree>
    <p:extLst>
      <p:ext uri="{BB962C8B-B14F-4D97-AF65-F5344CB8AC3E}">
        <p14:creationId xmlns:p14="http://schemas.microsoft.com/office/powerpoint/2010/main" val="328770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9EAC-BD00-4D48-AD85-0C8499F7EBD0}"/>
              </a:ext>
            </a:extLst>
          </p:cNvPr>
          <p:cNvSpPr>
            <a:spLocks noGrp="1"/>
          </p:cNvSpPr>
          <p:nvPr>
            <p:ph type="title"/>
          </p:nvPr>
        </p:nvSpPr>
        <p:spPr>
          <a:xfrm>
            <a:off x="684212" y="689694"/>
            <a:ext cx="8534400" cy="1507067"/>
          </a:xfrm>
        </p:spPr>
        <p:txBody>
          <a:bodyPr/>
          <a:lstStyle/>
          <a:p>
            <a:r>
              <a:rPr lang="en-US" dirty="0"/>
              <a:t>Buffer overflow output</a:t>
            </a:r>
          </a:p>
        </p:txBody>
      </p:sp>
      <p:sp>
        <p:nvSpPr>
          <p:cNvPr id="3" name="Content Placeholder 2">
            <a:extLst>
              <a:ext uri="{FF2B5EF4-FFF2-40B4-BE49-F238E27FC236}">
                <a16:creationId xmlns:a16="http://schemas.microsoft.com/office/drawing/2014/main" id="{86CF3213-DD29-4BAD-BAF2-5303005AC8D6}"/>
              </a:ext>
            </a:extLst>
          </p:cNvPr>
          <p:cNvSpPr>
            <a:spLocks noGrp="1"/>
          </p:cNvSpPr>
          <p:nvPr>
            <p:ph sz="half" idx="1"/>
          </p:nvPr>
        </p:nvSpPr>
        <p:spPr>
          <a:xfrm>
            <a:off x="684211" y="2489884"/>
            <a:ext cx="4937655" cy="3615267"/>
          </a:xfrm>
        </p:spPr>
        <p:txBody>
          <a:bodyPr/>
          <a:lstStyle/>
          <a:p>
            <a:r>
              <a:rPr lang="en-US" dirty="0">
                <a:solidFill>
                  <a:schemeClr val="bg1"/>
                </a:solidFill>
              </a:rPr>
              <a:t>Shown on the right is the output from the code on the previous slide.</a:t>
            </a:r>
          </a:p>
          <a:p>
            <a:r>
              <a:rPr lang="en-US" dirty="0">
                <a:solidFill>
                  <a:schemeClr val="bg1"/>
                </a:solidFill>
              </a:rPr>
              <a:t>Here no text data was found at the indices just outside the bounds of the array.</a:t>
            </a:r>
          </a:p>
          <a:p>
            <a:r>
              <a:rPr lang="en-US" dirty="0">
                <a:solidFill>
                  <a:schemeClr val="bg1"/>
                </a:solidFill>
              </a:rPr>
              <a:t>We were able to however adjust the value of the byte referenced by </a:t>
            </a:r>
            <a:r>
              <a:rPr lang="en-US" dirty="0" err="1">
                <a:solidFill>
                  <a:schemeClr val="bg1"/>
                </a:solidFill>
              </a:rPr>
              <a:t>ptr</a:t>
            </a:r>
            <a:r>
              <a:rPr lang="en-US" dirty="0">
                <a:solidFill>
                  <a:schemeClr val="bg1"/>
                </a:solidFill>
              </a:rPr>
              <a:t>[500]</a:t>
            </a:r>
          </a:p>
        </p:txBody>
      </p:sp>
      <p:pic>
        <p:nvPicPr>
          <p:cNvPr id="5" name="Content Placeholder 4">
            <a:extLst>
              <a:ext uri="{FF2B5EF4-FFF2-40B4-BE49-F238E27FC236}">
                <a16:creationId xmlns:a16="http://schemas.microsoft.com/office/drawing/2014/main" id="{28D7C5F6-DA05-4C8F-98C4-B6567FE2B0CD}"/>
              </a:ext>
            </a:extLst>
          </p:cNvPr>
          <p:cNvPicPr>
            <a:picLocks noGrp="1" noChangeAspect="1"/>
          </p:cNvPicPr>
          <p:nvPr>
            <p:ph sz="half" idx="2"/>
          </p:nvPr>
        </p:nvPicPr>
        <p:blipFill>
          <a:blip r:embed="rId2"/>
          <a:stretch>
            <a:fillRect/>
          </a:stretch>
        </p:blipFill>
        <p:spPr>
          <a:xfrm>
            <a:off x="6289675" y="2997200"/>
            <a:ext cx="3971925" cy="2600325"/>
          </a:xfrm>
          <a:prstGeom prst="rect">
            <a:avLst/>
          </a:prstGeom>
        </p:spPr>
      </p:pic>
    </p:spTree>
    <p:extLst>
      <p:ext uri="{BB962C8B-B14F-4D97-AF65-F5344CB8AC3E}">
        <p14:creationId xmlns:p14="http://schemas.microsoft.com/office/powerpoint/2010/main" val="57734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9EAC-BD00-4D48-AD85-0C8499F7EBD0}"/>
              </a:ext>
            </a:extLst>
          </p:cNvPr>
          <p:cNvSpPr>
            <a:spLocks noGrp="1"/>
          </p:cNvSpPr>
          <p:nvPr>
            <p:ph type="title"/>
          </p:nvPr>
        </p:nvSpPr>
        <p:spPr>
          <a:xfrm>
            <a:off x="684212" y="689694"/>
            <a:ext cx="8534400" cy="1507067"/>
          </a:xfrm>
        </p:spPr>
        <p:txBody>
          <a:bodyPr/>
          <a:lstStyle/>
          <a:p>
            <a:r>
              <a:rPr lang="en-US" dirty="0"/>
              <a:t>Buffer overflow Result</a:t>
            </a:r>
          </a:p>
        </p:txBody>
      </p:sp>
      <p:sp>
        <p:nvSpPr>
          <p:cNvPr id="3" name="Content Placeholder 2">
            <a:extLst>
              <a:ext uri="{FF2B5EF4-FFF2-40B4-BE49-F238E27FC236}">
                <a16:creationId xmlns:a16="http://schemas.microsoft.com/office/drawing/2014/main" id="{86CF3213-DD29-4BAD-BAF2-5303005AC8D6}"/>
              </a:ext>
            </a:extLst>
          </p:cNvPr>
          <p:cNvSpPr>
            <a:spLocks noGrp="1"/>
          </p:cNvSpPr>
          <p:nvPr>
            <p:ph sz="half" idx="1"/>
          </p:nvPr>
        </p:nvSpPr>
        <p:spPr>
          <a:xfrm>
            <a:off x="684212" y="1334530"/>
            <a:ext cx="9942600" cy="4770621"/>
          </a:xfrm>
        </p:spPr>
        <p:txBody>
          <a:bodyPr/>
          <a:lstStyle/>
          <a:p>
            <a:r>
              <a:rPr lang="en-US" dirty="0">
                <a:solidFill>
                  <a:schemeClr val="bg1"/>
                </a:solidFill>
              </a:rPr>
              <a:t>Due to the fact that arbitrary bits of memory can be read and altered buffer overflow errors can result in arbitrary code execution.</a:t>
            </a:r>
          </a:p>
          <a:p>
            <a:r>
              <a:rPr lang="en-US" dirty="0">
                <a:solidFill>
                  <a:schemeClr val="bg1"/>
                </a:solidFill>
              </a:rPr>
              <a:t>A recent buffer overflow error discovered in some Fax enabled multifunction printers allows an attacker to send a carefully crafted document to an open fax line and gain a foothold in target networks through the network enabled printer devices.</a:t>
            </a:r>
          </a:p>
        </p:txBody>
      </p:sp>
    </p:spTree>
    <p:extLst>
      <p:ext uri="{BB962C8B-B14F-4D97-AF65-F5344CB8AC3E}">
        <p14:creationId xmlns:p14="http://schemas.microsoft.com/office/powerpoint/2010/main" val="232869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Stack Overflows</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75720"/>
            <a:ext cx="5922534" cy="4754148"/>
          </a:xfrm>
        </p:spPr>
        <p:txBody>
          <a:bodyPr/>
          <a:lstStyle/>
          <a:p>
            <a:r>
              <a:rPr lang="en-US" dirty="0">
                <a:solidFill>
                  <a:schemeClr val="bg1"/>
                </a:solidFill>
              </a:rPr>
              <a:t>Stack overflows are a type of out of memory (</a:t>
            </a:r>
            <a:r>
              <a:rPr lang="en-US" dirty="0" err="1">
                <a:solidFill>
                  <a:schemeClr val="bg1"/>
                </a:solidFill>
              </a:rPr>
              <a:t>oom</a:t>
            </a:r>
            <a:r>
              <a:rPr lang="en-US" dirty="0">
                <a:solidFill>
                  <a:schemeClr val="bg1"/>
                </a:solidFill>
              </a:rPr>
              <a:t>) error.</a:t>
            </a:r>
          </a:p>
          <a:p>
            <a:r>
              <a:rPr lang="en-US" dirty="0">
                <a:solidFill>
                  <a:schemeClr val="bg1"/>
                </a:solidFill>
              </a:rPr>
              <a:t>It typically occurs as the result of too many function/method invocations being “on the stack”.</a:t>
            </a:r>
          </a:p>
          <a:p>
            <a:r>
              <a:rPr lang="en-US" dirty="0">
                <a:solidFill>
                  <a:schemeClr val="bg1"/>
                </a:solidFill>
              </a:rPr>
              <a:t>A call stack is a stack data structure that stores information about the active subroutines of a computer program.</a:t>
            </a:r>
          </a:p>
        </p:txBody>
      </p:sp>
      <p:pic>
        <p:nvPicPr>
          <p:cNvPr id="7" name="Picture 6">
            <a:extLst>
              <a:ext uri="{FF2B5EF4-FFF2-40B4-BE49-F238E27FC236}">
                <a16:creationId xmlns:a16="http://schemas.microsoft.com/office/drawing/2014/main" id="{E9ACB638-92D9-4B25-A13D-603F01D8C778}"/>
              </a:ext>
            </a:extLst>
          </p:cNvPr>
          <p:cNvPicPr>
            <a:picLocks noChangeAspect="1"/>
          </p:cNvPicPr>
          <p:nvPr/>
        </p:nvPicPr>
        <p:blipFill>
          <a:blip r:embed="rId2"/>
          <a:stretch>
            <a:fillRect/>
          </a:stretch>
        </p:blipFill>
        <p:spPr>
          <a:xfrm>
            <a:off x="6951945" y="1375720"/>
            <a:ext cx="4533333" cy="4895238"/>
          </a:xfrm>
          <a:prstGeom prst="rect">
            <a:avLst/>
          </a:prstGeom>
        </p:spPr>
      </p:pic>
    </p:spTree>
    <p:extLst>
      <p:ext uri="{BB962C8B-B14F-4D97-AF65-F5344CB8AC3E}">
        <p14:creationId xmlns:p14="http://schemas.microsoft.com/office/powerpoint/2010/main" val="1425759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A34-FD9A-4C0E-A2A9-E0B0E163D1C9}"/>
              </a:ext>
            </a:extLst>
          </p:cNvPr>
          <p:cNvSpPr>
            <a:spLocks noGrp="1"/>
          </p:cNvSpPr>
          <p:nvPr>
            <p:ph type="title"/>
          </p:nvPr>
        </p:nvSpPr>
        <p:spPr>
          <a:xfrm>
            <a:off x="684212" y="211894"/>
            <a:ext cx="8534400" cy="1507067"/>
          </a:xfrm>
        </p:spPr>
        <p:txBody>
          <a:bodyPr/>
          <a:lstStyle/>
          <a:p>
            <a:r>
              <a:rPr lang="en-US" dirty="0"/>
              <a:t>Causing a Stack Overflow</a:t>
            </a:r>
          </a:p>
        </p:txBody>
      </p:sp>
      <p:sp>
        <p:nvSpPr>
          <p:cNvPr id="3" name="Content Placeholder 2">
            <a:extLst>
              <a:ext uri="{FF2B5EF4-FFF2-40B4-BE49-F238E27FC236}">
                <a16:creationId xmlns:a16="http://schemas.microsoft.com/office/drawing/2014/main" id="{D64FE64C-D856-4A01-A2D5-3F9721D6F377}"/>
              </a:ext>
            </a:extLst>
          </p:cNvPr>
          <p:cNvSpPr>
            <a:spLocks noGrp="1"/>
          </p:cNvSpPr>
          <p:nvPr>
            <p:ph idx="1"/>
          </p:nvPr>
        </p:nvSpPr>
        <p:spPr>
          <a:xfrm>
            <a:off x="684212" y="1375720"/>
            <a:ext cx="5922534" cy="4754148"/>
          </a:xfrm>
        </p:spPr>
        <p:txBody>
          <a:bodyPr/>
          <a:lstStyle/>
          <a:p>
            <a:r>
              <a:rPr lang="en-US" dirty="0">
                <a:solidFill>
                  <a:schemeClr val="bg1"/>
                </a:solidFill>
              </a:rPr>
              <a:t>An intentional stack overflow can easily be created using a recursive method in which you have forgotten the base case.</a:t>
            </a:r>
          </a:p>
          <a:p>
            <a:r>
              <a:rPr lang="en-US" dirty="0">
                <a:solidFill>
                  <a:schemeClr val="bg1"/>
                </a:solidFill>
              </a:rPr>
              <a:t>Take calculating factorials for example.</a:t>
            </a:r>
          </a:p>
          <a:p>
            <a:r>
              <a:rPr lang="en-US" dirty="0">
                <a:solidFill>
                  <a:schemeClr val="bg1"/>
                </a:solidFill>
              </a:rPr>
              <a:t>The code on the right would result in a stack overflow because the recursive factorial function would continue infinitely into negative numbers.</a:t>
            </a:r>
          </a:p>
          <a:p>
            <a:r>
              <a:rPr lang="en-US" dirty="0">
                <a:solidFill>
                  <a:schemeClr val="bg1"/>
                </a:solidFill>
              </a:rPr>
              <a:t>Because each instance of the function cannot resolve until all following instances have resolved, they will continue to accumulate on the finite stack.</a:t>
            </a:r>
          </a:p>
        </p:txBody>
      </p:sp>
      <p:pic>
        <p:nvPicPr>
          <p:cNvPr id="4" name="Picture 3">
            <a:extLst>
              <a:ext uri="{FF2B5EF4-FFF2-40B4-BE49-F238E27FC236}">
                <a16:creationId xmlns:a16="http://schemas.microsoft.com/office/drawing/2014/main" id="{8C2293E6-5B40-4FA3-8CAF-E205F79C28BE}"/>
              </a:ext>
            </a:extLst>
          </p:cNvPr>
          <p:cNvPicPr>
            <a:picLocks noChangeAspect="1"/>
          </p:cNvPicPr>
          <p:nvPr/>
        </p:nvPicPr>
        <p:blipFill>
          <a:blip r:embed="rId2"/>
          <a:stretch>
            <a:fillRect/>
          </a:stretch>
        </p:blipFill>
        <p:spPr>
          <a:xfrm>
            <a:off x="7142162" y="2185931"/>
            <a:ext cx="4152900" cy="3133725"/>
          </a:xfrm>
          <a:prstGeom prst="rect">
            <a:avLst/>
          </a:prstGeom>
        </p:spPr>
      </p:pic>
    </p:spTree>
    <p:extLst>
      <p:ext uri="{BB962C8B-B14F-4D97-AF65-F5344CB8AC3E}">
        <p14:creationId xmlns:p14="http://schemas.microsoft.com/office/powerpoint/2010/main" val="85259004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474</TotalTime>
  <Words>2203</Words>
  <Application>Microsoft Office PowerPoint</Application>
  <PresentationFormat>Widescreen</PresentationFormat>
  <Paragraphs>176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MS PMincho</vt:lpstr>
      <vt:lpstr>Century Gothic</vt:lpstr>
      <vt:lpstr>Wingdings 3</vt:lpstr>
      <vt:lpstr>Arial Narrow</vt:lpstr>
      <vt:lpstr>Slice</vt:lpstr>
      <vt:lpstr>Developing Secure Applications</vt:lpstr>
      <vt:lpstr>What is secure code?</vt:lpstr>
      <vt:lpstr>What Happens when code isn’t secure?</vt:lpstr>
      <vt:lpstr>Common Programming Malpractice</vt:lpstr>
      <vt:lpstr>Buffer Overflow</vt:lpstr>
      <vt:lpstr>Buffer overflow output</vt:lpstr>
      <vt:lpstr>Buffer overflow Result</vt:lpstr>
      <vt:lpstr>Stack Overflows</vt:lpstr>
      <vt:lpstr>Causing a Stack Overflow</vt:lpstr>
      <vt:lpstr>Null Errors</vt:lpstr>
      <vt:lpstr>Secure programming practices</vt:lpstr>
      <vt:lpstr>Secure programming practices</vt:lpstr>
      <vt:lpstr>Secure programming practices</vt:lpstr>
      <vt:lpstr>Common Application  security Blunders</vt:lpstr>
      <vt:lpstr>Authentication Management</vt:lpstr>
      <vt:lpstr>Proper Authentication Management</vt:lpstr>
      <vt:lpstr>Client Side Validation</vt:lpstr>
      <vt:lpstr>Proper Validation</vt:lpstr>
      <vt:lpstr>Freeform user input</vt:lpstr>
      <vt:lpstr>SQL Injection</vt:lpstr>
      <vt:lpstr>Cross-Site Scripting</vt:lpstr>
      <vt:lpstr>Sanitizing Data</vt:lpstr>
      <vt:lpstr>SQL Configuration</vt:lpstr>
      <vt:lpstr>Proper SQL Configuration</vt:lpstr>
      <vt:lpstr>File Permissions</vt:lpstr>
      <vt:lpstr>Proper File Permissions</vt:lpstr>
      <vt:lpstr>URL Parameters</vt:lpstr>
      <vt:lpstr>Get and post</vt:lpstr>
      <vt:lpstr>Unencrypted Web Data</vt:lpstr>
      <vt:lpstr>Encrypting web traffic</vt:lpstr>
      <vt:lpstr>Encrypting web traffic</vt:lpstr>
      <vt:lpstr>Improperly Configured API’s</vt:lpstr>
      <vt:lpstr>Creating Secure API’s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Secure code</dc:title>
  <dc:creator>Alex Hague</dc:creator>
  <cp:lastModifiedBy> </cp:lastModifiedBy>
  <cp:revision>79</cp:revision>
  <dcterms:created xsi:type="dcterms:W3CDTF">2018-08-07T18:58:24Z</dcterms:created>
  <dcterms:modified xsi:type="dcterms:W3CDTF">2018-08-22T15:49:12Z</dcterms:modified>
</cp:coreProperties>
</file>